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63" r:id="rId4"/>
    <p:sldId id="264" r:id="rId6"/>
    <p:sldId id="265" r:id="rId7"/>
    <p:sldId id="267" r:id="rId8"/>
    <p:sldId id="268" r:id="rId9"/>
    <p:sldId id="269" r:id="rId10"/>
    <p:sldId id="270" r:id="rId11"/>
    <p:sldId id="274" r:id="rId12"/>
    <p:sldId id="275" r:id="rId13"/>
    <p:sldId id="273" r:id="rId14"/>
    <p:sldId id="277" r:id="rId15"/>
    <p:sldId id="278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71049612@qq.com" initials="8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>
            <a:spLocks noGrp="1"/>
          </p:cNvSpPr>
          <p:nvPr>
            <p:ph type="title" hasCustomPrompt="1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>
            <a:spLocks noGrp="1"/>
          </p:cNvSpPr>
          <p:nvPr>
            <p:ph type="body" sz="quarter" idx="1" hasCustomPrompt="1"/>
          </p:nvPr>
        </p:nvSpPr>
        <p:spPr>
          <a:xfrm>
            <a:off x="2416969" y="3536156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200"/>
            </a:lvl1pPr>
            <a:lvl2pPr marL="0" indent="114300" algn="ctr">
              <a:spcBef>
                <a:spcPct val="0"/>
              </a:spcBef>
              <a:buSzTx/>
              <a:buNone/>
              <a:defRPr sz="2200"/>
            </a:lvl2pPr>
            <a:lvl3pPr marL="0" indent="228600" algn="ctr">
              <a:spcBef>
                <a:spcPct val="0"/>
              </a:spcBef>
              <a:buSzTx/>
              <a:buNone/>
              <a:defRPr sz="2200"/>
            </a:lvl3pPr>
            <a:lvl4pPr marL="0" indent="342900" algn="ctr">
              <a:spcBef>
                <a:spcPct val="0"/>
              </a:spcBef>
              <a:buSzTx/>
              <a:buNone/>
              <a:defRPr sz="2200"/>
            </a:lvl4pPr>
            <a:lvl5pPr marL="0" indent="457200" algn="ctr">
              <a:spcBef>
                <a:spcPct val="0"/>
              </a:spcBef>
              <a:buSzTx/>
              <a:buNone/>
              <a:defRPr sz="2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quarter" idx="13"/>
          </p:nvPr>
        </p:nvSpPr>
        <p:spPr>
          <a:xfrm>
            <a:off x="6247805" y="1830586"/>
            <a:ext cx="3750469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66" name="标题文本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>
            <a:spLocks noGrp="1"/>
          </p:cNvSpPr>
          <p:nvPr>
            <p:ph type="body" sz="quarter" idx="1" hasCustomPrompt="1"/>
          </p:nvPr>
        </p:nvSpPr>
        <p:spPr>
          <a:xfrm>
            <a:off x="2193727" y="1830586"/>
            <a:ext cx="3750469" cy="4420196"/>
          </a:xfrm>
          <a:prstGeom prst="rect">
            <a:avLst/>
          </a:prstGeom>
        </p:spPr>
        <p:txBody>
          <a:bodyPr/>
          <a:lstStyle>
            <a:lvl1pPr marL="233045" indent="-232410">
              <a:spcBef>
                <a:spcPct val="450000"/>
              </a:spcBef>
              <a:defRPr sz="1900"/>
            </a:lvl1pPr>
            <a:lvl2pPr marL="404495" indent="-232410">
              <a:spcBef>
                <a:spcPct val="450000"/>
              </a:spcBef>
              <a:defRPr sz="1900"/>
            </a:lvl2pPr>
            <a:lvl3pPr marL="575945" indent="-232410">
              <a:spcBef>
                <a:spcPct val="450000"/>
              </a:spcBef>
              <a:defRPr sz="1900"/>
            </a:lvl3pPr>
            <a:lvl4pPr marL="747395" indent="-232410">
              <a:spcBef>
                <a:spcPct val="450000"/>
              </a:spcBef>
              <a:defRPr sz="1900"/>
            </a:lvl4pPr>
            <a:lvl5pPr marL="918845" indent="-232410">
              <a:spcBef>
                <a:spcPct val="450000"/>
              </a:spcBef>
              <a:defRPr sz="19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>
            <a:spLocks noGrp="1"/>
          </p:cNvSpPr>
          <p:nvPr>
            <p:ph type="body" idx="1" hasCustomPrompt="1"/>
          </p:nvPr>
        </p:nvSpPr>
        <p:spPr>
          <a:xfrm>
            <a:off x="2193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6247805" y="3580805"/>
            <a:ext cx="3750469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6252177" y="625078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5" name="图像"/>
          <p:cNvSpPr>
            <a:spLocks noGrp="1"/>
          </p:cNvSpPr>
          <p:nvPr>
            <p:ph type="pic" sz="half" idx="15"/>
          </p:nvPr>
        </p:nvSpPr>
        <p:spPr>
          <a:xfrm>
            <a:off x="2193727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6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 hasCustomPrompt="1"/>
          </p:nvPr>
        </p:nvSpPr>
        <p:spPr>
          <a:xfrm>
            <a:off x="2416969" y="4473773"/>
            <a:ext cx="7358063" cy="3303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ct val="0"/>
              </a:spcBef>
              <a:buSzTx/>
              <a:buNone/>
              <a:defRPr sz="1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>
            <a:spLocks noGrp="1"/>
          </p:cNvSpPr>
          <p:nvPr>
            <p:ph type="body" sz="quarter" idx="14" hasCustomPrompt="1"/>
          </p:nvPr>
        </p:nvSpPr>
        <p:spPr>
          <a:xfrm>
            <a:off x="2416969" y="2973983"/>
            <a:ext cx="7358063" cy="5349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ct val="0"/>
              </a:spcBef>
              <a:buSzTx/>
              <a:buNone/>
              <a:defRPr sz="2600"/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3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>
            <a:spLocks noGrp="1"/>
          </p:cNvSpPr>
          <p:nvPr>
            <p:ph type="title"/>
          </p:nvPr>
        </p:nvSpPr>
        <p:spPr>
          <a:xfrm>
            <a:off x="2193727" y="312539"/>
            <a:ext cx="7804547" cy="1518047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>
            <a:spLocks noGrp="1"/>
          </p:cNvSpPr>
          <p:nvPr>
            <p:ph type="sldNum" sz="quarter" idx="2"/>
          </p:nvPr>
        </p:nvSpPr>
        <p:spPr>
          <a:xfrm>
            <a:off x="5967907" y="6505277"/>
            <a:ext cx="247257" cy="255588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med"/>
  <p:txStyles>
    <p:titleStyle>
      <a:lvl1pPr marL="0" marR="0" indent="0" algn="ctr" defTabSz="410845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6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08610" marR="0" indent="-308610" algn="l" defTabSz="410845" rtl="0" latinLnBrk="0">
        <a:lnSpc>
          <a:spcPct val="100000"/>
        </a:lnSpc>
        <a:spcBef>
          <a:spcPct val="590000"/>
        </a:spcBef>
        <a:spcAft>
          <a:spcPts val="0"/>
        </a:spcAft>
        <a:buClrTx/>
        <a:buSzPct val="75000"/>
        <a:buFontTx/>
        <a:buChar char="•"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30860" marR="0" indent="-308610" algn="l" defTabSz="410845" rtl="0" latinLnBrk="0">
        <a:lnSpc>
          <a:spcPct val="100000"/>
        </a:lnSpc>
        <a:spcBef>
          <a:spcPct val="590000"/>
        </a:spcBef>
        <a:spcAft>
          <a:spcPts val="0"/>
        </a:spcAft>
        <a:buClrTx/>
        <a:buSzPct val="75000"/>
        <a:buFontTx/>
        <a:buChar char="•"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53110" marR="0" indent="-308610" algn="l" defTabSz="410845" rtl="0" latinLnBrk="0">
        <a:lnSpc>
          <a:spcPct val="100000"/>
        </a:lnSpc>
        <a:spcBef>
          <a:spcPct val="590000"/>
        </a:spcBef>
        <a:spcAft>
          <a:spcPts val="0"/>
        </a:spcAft>
        <a:buClrTx/>
        <a:buSzPct val="75000"/>
        <a:buFontTx/>
        <a:buChar char="•"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75360" marR="0" indent="-308610" algn="l" defTabSz="410845" rtl="0" latinLnBrk="0">
        <a:lnSpc>
          <a:spcPct val="100000"/>
        </a:lnSpc>
        <a:spcBef>
          <a:spcPct val="590000"/>
        </a:spcBef>
        <a:spcAft>
          <a:spcPts val="0"/>
        </a:spcAft>
        <a:buClrTx/>
        <a:buSzPct val="75000"/>
        <a:buFontTx/>
        <a:buChar char="•"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7610" marR="0" indent="-308610" algn="l" defTabSz="410845" rtl="0" latinLnBrk="0">
        <a:lnSpc>
          <a:spcPct val="100000"/>
        </a:lnSpc>
        <a:spcBef>
          <a:spcPct val="590000"/>
        </a:spcBef>
        <a:spcAft>
          <a:spcPts val="0"/>
        </a:spcAft>
        <a:buClrTx/>
        <a:buSzPct val="75000"/>
        <a:buFontTx/>
        <a:buChar char="•"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19860" marR="0" indent="-308610" algn="l" defTabSz="410845" rtl="0" latinLnBrk="0">
        <a:lnSpc>
          <a:spcPct val="100000"/>
        </a:lnSpc>
        <a:spcBef>
          <a:spcPct val="590000"/>
        </a:spcBef>
        <a:spcAft>
          <a:spcPts val="0"/>
        </a:spcAft>
        <a:buClrTx/>
        <a:buSzPct val="75000"/>
        <a:buFontTx/>
        <a:buChar char="•"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42110" marR="0" indent="-308610" algn="l" defTabSz="410845" rtl="0" latinLnBrk="0">
        <a:lnSpc>
          <a:spcPct val="100000"/>
        </a:lnSpc>
        <a:spcBef>
          <a:spcPct val="590000"/>
        </a:spcBef>
        <a:spcAft>
          <a:spcPts val="0"/>
        </a:spcAft>
        <a:buClrTx/>
        <a:buSzPct val="75000"/>
        <a:buFontTx/>
        <a:buChar char="•"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864360" marR="0" indent="-308610" algn="l" defTabSz="410845" rtl="0" latinLnBrk="0">
        <a:lnSpc>
          <a:spcPct val="100000"/>
        </a:lnSpc>
        <a:spcBef>
          <a:spcPct val="590000"/>
        </a:spcBef>
        <a:spcAft>
          <a:spcPts val="0"/>
        </a:spcAft>
        <a:buClrTx/>
        <a:buSzPct val="75000"/>
        <a:buFontTx/>
        <a:buChar char="•"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086610" marR="0" indent="-308610" algn="l" defTabSz="410845" rtl="0" latinLnBrk="0">
        <a:lnSpc>
          <a:spcPct val="100000"/>
        </a:lnSpc>
        <a:spcBef>
          <a:spcPct val="590000"/>
        </a:spcBef>
        <a:spcAft>
          <a:spcPts val="0"/>
        </a:spcAft>
        <a:buClrTx/>
        <a:buSzPct val="75000"/>
        <a:buFontTx/>
        <a:buChar char="•"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845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845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845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845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845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845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845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845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845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77.png"/><Relationship Id="rId4" Type="http://schemas.openxmlformats.org/officeDocument/2006/relationships/oleObject" Target="../embeddings/oleObject2.bin"/><Relationship Id="rId3" Type="http://schemas.openxmlformats.org/officeDocument/2006/relationships/image" Target="../media/image76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4" Type="http://schemas.openxmlformats.org/officeDocument/2006/relationships/notesSlide" Target="../notesSlides/notesSlide4.xml"/><Relationship Id="rId23" Type="http://schemas.openxmlformats.org/officeDocument/2006/relationships/slideLayout" Target="../slideLayouts/slideLayout13.xml"/><Relationship Id="rId22" Type="http://schemas.openxmlformats.org/officeDocument/2006/relationships/image" Target="../media/image23.png"/><Relationship Id="rId21" Type="http://schemas.openxmlformats.org/officeDocument/2006/relationships/image" Target="../media/image22.png"/><Relationship Id="rId20" Type="http://schemas.openxmlformats.org/officeDocument/2006/relationships/image" Target="../media/image21.png"/><Relationship Id="rId2" Type="http://schemas.openxmlformats.org/officeDocument/2006/relationships/image" Target="../media/image4.png"/><Relationship Id="rId19" Type="http://schemas.openxmlformats.org/officeDocument/2006/relationships/image" Target="../media/image20.png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3" Type="http://schemas.openxmlformats.org/officeDocument/2006/relationships/notesSlide" Target="../notesSlides/notesSlide5.xml"/><Relationship Id="rId22" Type="http://schemas.openxmlformats.org/officeDocument/2006/relationships/slideLayout" Target="../slideLayouts/slideLayout13.xml"/><Relationship Id="rId21" Type="http://schemas.openxmlformats.org/officeDocument/2006/relationships/image" Target="../media/image43.png"/><Relationship Id="rId20" Type="http://schemas.openxmlformats.org/officeDocument/2006/relationships/image" Target="../media/image42.png"/><Relationship Id="rId2" Type="http://schemas.openxmlformats.org/officeDocument/2006/relationships/image" Target="../media/image24.png"/><Relationship Id="rId19" Type="http://schemas.openxmlformats.org/officeDocument/2006/relationships/image" Target="../media/image41.png"/><Relationship Id="rId18" Type="http://schemas.openxmlformats.org/officeDocument/2006/relationships/image" Target="../media/image40.png"/><Relationship Id="rId17" Type="http://schemas.openxmlformats.org/officeDocument/2006/relationships/image" Target="../media/image39.png"/><Relationship Id="rId16" Type="http://schemas.openxmlformats.org/officeDocument/2006/relationships/image" Target="../media/image38.png"/><Relationship Id="rId15" Type="http://schemas.openxmlformats.org/officeDocument/2006/relationships/image" Target="../media/image37.png"/><Relationship Id="rId14" Type="http://schemas.openxmlformats.org/officeDocument/2006/relationships/image" Target="../media/image36.png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3" Type="http://schemas.openxmlformats.org/officeDocument/2006/relationships/notesSlide" Target="../notesSlides/notesSlide8.xml"/><Relationship Id="rId22" Type="http://schemas.openxmlformats.org/officeDocument/2006/relationships/slideLayout" Target="../slideLayouts/slideLayout13.xml"/><Relationship Id="rId21" Type="http://schemas.openxmlformats.org/officeDocument/2006/relationships/image" Target="../media/image67.png"/><Relationship Id="rId20" Type="http://schemas.openxmlformats.org/officeDocument/2006/relationships/image" Target="../media/image66.png"/><Relationship Id="rId2" Type="http://schemas.openxmlformats.org/officeDocument/2006/relationships/image" Target="../media/image50.jpeg"/><Relationship Id="rId19" Type="http://schemas.openxmlformats.org/officeDocument/2006/relationships/image" Target="../media/image65.png"/><Relationship Id="rId18" Type="http://schemas.openxmlformats.org/officeDocument/2006/relationships/image" Target="../media/image64.png"/><Relationship Id="rId17" Type="http://schemas.openxmlformats.org/officeDocument/2006/relationships/image" Target="../media/image13.png"/><Relationship Id="rId16" Type="http://schemas.openxmlformats.org/officeDocument/2006/relationships/image" Target="../media/image63.png"/><Relationship Id="rId15" Type="http://schemas.openxmlformats.org/officeDocument/2006/relationships/image" Target="../media/image14.png"/><Relationship Id="rId14" Type="http://schemas.openxmlformats.org/officeDocument/2006/relationships/image" Target="../media/image62.png"/><Relationship Id="rId13" Type="http://schemas.openxmlformats.org/officeDocument/2006/relationships/image" Target="../media/image61.png"/><Relationship Id="rId12" Type="http://schemas.openxmlformats.org/officeDocument/2006/relationships/image" Target="../media/image60.png"/><Relationship Id="rId11" Type="http://schemas.openxmlformats.org/officeDocument/2006/relationships/image" Target="../media/image59.png"/><Relationship Id="rId10" Type="http://schemas.openxmlformats.org/officeDocument/2006/relationships/image" Target="../media/image58.png"/><Relationship Id="rId1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jpeg"/><Relationship Id="rId8" Type="http://schemas.openxmlformats.org/officeDocument/2006/relationships/image" Target="../media/image71.png"/><Relationship Id="rId7" Type="http://schemas.openxmlformats.org/officeDocument/2006/relationships/image" Target="../media/image70.png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73.png"/><Relationship Id="rId1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数族科技2017工作汇报"/>
          <p:cNvSpPr>
            <a:spLocks noGrp="1"/>
          </p:cNvSpPr>
          <p:nvPr>
            <p:ph type="ctrTitle"/>
          </p:nvPr>
        </p:nvSpPr>
        <p:spPr>
          <a:xfrm>
            <a:off x="0" y="2029429"/>
            <a:ext cx="12192000" cy="23217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5750" b="1" dirty="0" smtClean="0"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南京数族信息科技有限公司</a:t>
            </a:r>
            <a:br>
              <a:rPr lang="en-US" altLang="zh-CN" sz="5750" b="1" dirty="0" smtClean="0"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4800" b="1" dirty="0" smtClean="0">
                <a:solidFill>
                  <a:srgbClr val="2B2827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</a:t>
            </a:r>
            <a:r>
              <a:rPr lang="zh-CN" altLang="en-US" sz="4800" b="1" dirty="0" smtClean="0">
                <a:solidFill>
                  <a:srgbClr val="2B2827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司及产品介绍</a:t>
            </a:r>
            <a:endParaRPr lang="zh-CN" altLang="en-US" sz="4800" b="1" dirty="0" smtClean="0">
              <a:solidFill>
                <a:srgbClr val="2B2827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10518" y="4693603"/>
            <a:ext cx="167640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3905">
              <a:lnSpc>
                <a:spcPct val="150000"/>
              </a:lnSpc>
              <a:defRPr sz="4090">
                <a:solidFill>
                  <a:srgbClr val="53585F"/>
                </a:solidFill>
              </a:defRPr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数族科技 桂福良</a:t>
            </a:r>
            <a:endParaRPr lang="zh-CN" alt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763905">
              <a:lnSpc>
                <a:spcPct val="150000"/>
              </a:lnSpc>
              <a:defRPr sz="4090">
                <a:solidFill>
                  <a:srgbClr val="53585F"/>
                </a:solidFill>
              </a:defRPr>
            </a:pP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lum bright="-4000"/>
          </a:blip>
          <a:srcRect/>
          <a:stretch>
            <a:fillRect/>
          </a:stretch>
        </p:blipFill>
        <p:spPr bwMode="auto">
          <a:xfrm>
            <a:off x="5131587" y="1424544"/>
            <a:ext cx="1928826" cy="69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" name="直接连接符 1"/>
          <p:cNvCxnSpPr/>
          <p:nvPr/>
        </p:nvCxnSpPr>
        <p:spPr>
          <a:xfrm>
            <a:off x="2538730" y="4486593"/>
            <a:ext cx="7113905" cy="0"/>
          </a:xfrm>
          <a:prstGeom prst="line">
            <a:avLst/>
          </a:prstGeom>
          <a:noFill/>
          <a:ln w="76200" cap="flat">
            <a:solidFill>
              <a:schemeClr val="bg1">
                <a:lumMod val="85000"/>
              </a:schemeClr>
            </a:solidFill>
            <a:prstDash val="sys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矩形"/>
          <p:cNvSpPr/>
          <p:nvPr/>
        </p:nvSpPr>
        <p:spPr>
          <a:xfrm>
            <a:off x="-19844" y="6741368"/>
            <a:ext cx="12231689" cy="124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5718" tIns="35718" rIns="35718" bIns="35718" anchor="ctr"/>
          <a:p>
            <a:pPr>
              <a:defRPr sz="3200">
                <a:solidFill>
                  <a:srgbClr val="FFFFFF"/>
                </a:solidFill>
              </a:defRPr>
            </a:pPr>
            <a:endParaRPr sz="25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1300" y="74295"/>
            <a:ext cx="8215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7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国家政策变化：互联网+税务征管新模式</a:t>
            </a:r>
            <a:endParaRPr lang="zh-CN" altLang="en-US" sz="2800" b="1" dirty="0" smtClean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" y="6740896"/>
            <a:ext cx="12191144" cy="116675"/>
          </a:xfrm>
          <a:custGeom>
            <a:avLst/>
            <a:gdLst/>
            <a:ahLst/>
            <a:cxnLst/>
            <a:rect l="l" t="t" r="r" b="b"/>
            <a:pathLst>
              <a:path w="20104100" h="192404">
                <a:moveTo>
                  <a:pt x="0" y="192318"/>
                </a:moveTo>
                <a:lnTo>
                  <a:pt x="20104099" y="192318"/>
                </a:lnTo>
                <a:lnTo>
                  <a:pt x="20104099" y="0"/>
                </a:lnTo>
                <a:lnTo>
                  <a:pt x="0" y="0"/>
                </a:lnTo>
                <a:lnTo>
                  <a:pt x="0" y="192318"/>
                </a:lnTo>
                <a:close/>
              </a:path>
            </a:pathLst>
          </a:custGeom>
          <a:solidFill>
            <a:srgbClr val="FA694E"/>
          </a:solidFill>
        </p:spPr>
        <p:txBody>
          <a:bodyPr wrap="square" lIns="0" tIns="0" rIns="0" bIns="0" rtlCol="0"/>
          <a:p>
            <a:endParaRPr sz="109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>
            <a:lum bright="-4000" contrast="-6000"/>
          </a:blip>
          <a:srcRect/>
          <a:stretch>
            <a:fillRect/>
          </a:stretch>
        </p:blipFill>
        <p:spPr bwMode="auto">
          <a:xfrm>
            <a:off x="11132820" y="74295"/>
            <a:ext cx="958215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6000"/>
          </a:blip>
          <a:srcRect l="19406" r="18354"/>
          <a:stretch>
            <a:fillRect/>
          </a:stretch>
        </p:blipFill>
        <p:spPr>
          <a:xfrm rot="5400000">
            <a:off x="3813175" y="-1333500"/>
            <a:ext cx="4371975" cy="93668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15745" y="5641340"/>
            <a:ext cx="1316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国税总局</a:t>
            </a:r>
            <a:endParaRPr lang="zh-CN" altLang="en-US" sz="16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税务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Ukey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01340" y="5641340"/>
            <a:ext cx="1316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百望金赋</a:t>
            </a:r>
            <a:endParaRPr lang="zh-CN" altLang="en-US" sz="16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简易税控盘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55920" y="5641340"/>
            <a:ext cx="1316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航天信息</a:t>
            </a:r>
            <a:endParaRPr lang="zh-CN" altLang="en-US" sz="16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金税盘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74710" y="5641340"/>
            <a:ext cx="1316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百望金赋</a:t>
            </a:r>
            <a:endParaRPr lang="zh-CN" altLang="en-US" sz="16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税控盘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"/>
          <p:cNvSpPr/>
          <p:nvPr/>
        </p:nvSpPr>
        <p:spPr>
          <a:xfrm>
            <a:off x="-19844" y="6741368"/>
            <a:ext cx="12231689" cy="124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96" y="248398"/>
            <a:ext cx="8280920" cy="347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l">
              <a:defRPr/>
            </a:pPr>
            <a:r>
              <a:rPr lang="zh-CN" alt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业务流程</a:t>
            </a:r>
            <a:endParaRPr lang="zh-CN" altLang="en-US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">
            <a:lum bright="-4000"/>
          </a:blip>
          <a:srcRect/>
          <a:stretch>
            <a:fillRect/>
          </a:stretch>
        </p:blipFill>
        <p:spPr bwMode="auto">
          <a:xfrm>
            <a:off x="11208568" y="220221"/>
            <a:ext cx="807002" cy="29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4826000" y="2973070"/>
            <a:ext cx="2540000" cy="9112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71437" tIns="71437" rIns="71437" bIns="71437" numCol="1" spcCol="38100" rtlCol="0" anchor="t" forceAA="0">
            <a:spAutoFit/>
          </a:bodyPr>
          <a:p>
            <a:pPr marL="0" marR="0" indent="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26000" y="2973070"/>
            <a:ext cx="2540000" cy="9112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71437" tIns="71437" rIns="71437" bIns="71437" numCol="1" spcCol="38100" rtlCol="0" anchor="t" forceAA="0">
            <a:spAutoFit/>
          </a:bodyPr>
          <a:p>
            <a:pPr marL="0" marR="0" indent="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26000" y="2973070"/>
            <a:ext cx="2540000" cy="9112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71437" tIns="71437" rIns="71437" bIns="71437" numCol="1" spcCol="38100" rtlCol="0" anchor="t" forceAA="0">
            <a:spAutoFit/>
          </a:bodyPr>
          <a:p>
            <a:pPr marL="0" marR="0" indent="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34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2" imgW="1524000" imgH="1524000" progId="Package">
                  <p:embed/>
                </p:oleObj>
              </mc:Choice>
              <mc:Fallback>
                <p:oleObj name="" showAsIcon="1" r:id="rId2" imgW="1524000" imgH="1524000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0" y="2667000"/>
                        <a:ext cx="1524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51500" y="29845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showAsIcon="1" r:id="rId4" imgW="1524000" imgH="1524000" progId="Package">
                  <p:embed/>
                </p:oleObj>
              </mc:Choice>
              <mc:Fallback>
                <p:oleObj name="" showAsIcon="1" r:id="rId4" imgW="1524000" imgH="1524000" progId="Package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51500" y="2984500"/>
                        <a:ext cx="1524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 descr="未命名文件(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940" y="167005"/>
            <a:ext cx="9230360" cy="65246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"/>
          <p:cNvSpPr/>
          <p:nvPr/>
        </p:nvSpPr>
        <p:spPr>
          <a:xfrm>
            <a:off x="-19844" y="6741368"/>
            <a:ext cx="12231689" cy="124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96" y="248398"/>
            <a:ext cx="8280920" cy="347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l">
              <a:defRPr/>
            </a:pPr>
            <a:r>
              <a:rPr lang="zh-CN" alt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业务流程</a:t>
            </a:r>
            <a:endParaRPr lang="zh-CN" altLang="en-US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">
            <a:lum bright="-4000"/>
          </a:blip>
          <a:srcRect/>
          <a:stretch>
            <a:fillRect/>
          </a:stretch>
        </p:blipFill>
        <p:spPr bwMode="auto">
          <a:xfrm>
            <a:off x="11208568" y="220221"/>
            <a:ext cx="807002" cy="29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4826000" y="2973070"/>
            <a:ext cx="2540000" cy="9112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71437" tIns="71437" rIns="71437" bIns="71437" numCol="1" spcCol="38100" rtlCol="0" anchor="t" forceAA="0">
            <a:spAutoFit/>
          </a:bodyPr>
          <a:p>
            <a:pPr marL="0" marR="0" indent="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26000" y="2973070"/>
            <a:ext cx="2540000" cy="9112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71437" tIns="71437" rIns="71437" bIns="71437" numCol="1" spcCol="38100" rtlCol="0" anchor="t" forceAA="0">
            <a:spAutoFit/>
          </a:bodyPr>
          <a:p>
            <a:pPr marL="0" marR="0" indent="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26000" y="2973070"/>
            <a:ext cx="2540000" cy="9112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71437" tIns="71437" rIns="71437" bIns="71437" numCol="1" spcCol="38100" rtlCol="0" anchor="t" forceAA="0">
            <a:spAutoFit/>
          </a:bodyPr>
          <a:p>
            <a:pPr marL="0" marR="0" indent="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0098" y="834708"/>
            <a:ext cx="9371330" cy="53740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71437" tIns="71437" rIns="71437" bIns="71437" numCol="1" spcCol="38100" rtlCol="0" anchor="ctr" forceAA="0">
            <a:spAutoFit/>
          </a:bodyPr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数族平台：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shanghu.shuzutech.com</a:t>
            </a:r>
            <a:endParaRPr kumimoji="0" lang="en-US" altLang="zh-CN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税务Ukey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https://inv-veri.chinatax.gov.cn/xgxz.html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税控盘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http://www.baiwang.com.cn//download/downLoadIndex/shuikongxiazai/new/1.do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金税盘开票软件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https://robot.jss.com.cn/son/pc.do?newKey=56489143ecbc4ff507fa75ca6692b5be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臻票儿下载（首页</a:t>
            </a:r>
            <a:r>
              <a:rPr kumimoji="0" lang="en-US" altLang="zh-CN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&gt;</a:t>
            </a: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工具下载）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http://www.shuzutech.com/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.NET4.0组件下载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http://www.microsoft.com/zh-cn/download/details.aspx?id=17718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"/>
          <p:cNvSpPr/>
          <p:nvPr/>
        </p:nvSpPr>
        <p:spPr>
          <a:xfrm>
            <a:off x="-19844" y="6741368"/>
            <a:ext cx="12231689" cy="124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96" y="179183"/>
            <a:ext cx="8280920" cy="486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l">
              <a:defRPr/>
            </a:pPr>
            <a:r>
              <a:rPr lang="zh-CN" altLang="en-US" sz="27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2786575"/>
            <a:ext cx="12192000" cy="640440"/>
            <a:chOff x="0" y="4862741"/>
            <a:chExt cx="24384000" cy="1280879"/>
          </a:xfrm>
        </p:grpSpPr>
        <p:sp>
          <p:nvSpPr>
            <p:cNvPr id="60" name="TextBox 59"/>
            <p:cNvSpPr txBox="1"/>
            <p:nvPr/>
          </p:nvSpPr>
          <p:spPr>
            <a:xfrm>
              <a:off x="0" y="4862741"/>
              <a:ext cx="24384000" cy="1065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3000" b="1" i="0" u="none" strike="noStrike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一、公司介绍</a:t>
              </a:r>
              <a:endParaRPr kumimoji="0" lang="zh-CN" altLang="en-US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5048200" y="6142024"/>
              <a:ext cx="14716228" cy="1596"/>
            </a:xfrm>
            <a:prstGeom prst="line">
              <a:avLst/>
            </a:prstGeom>
            <a:noFill/>
            <a:ln w="3175" cap="flat">
              <a:solidFill>
                <a:srgbClr val="C00000"/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">
            <a:lum bright="-4000"/>
          </a:blip>
          <a:srcRect/>
          <a:stretch>
            <a:fillRect/>
          </a:stretch>
        </p:blipFill>
        <p:spPr bwMode="auto">
          <a:xfrm>
            <a:off x="11208568" y="220221"/>
            <a:ext cx="807002" cy="29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"/>
          <p:cNvSpPr/>
          <p:nvPr/>
        </p:nvSpPr>
        <p:spPr>
          <a:xfrm>
            <a:off x="-19844" y="6741368"/>
            <a:ext cx="12231689" cy="124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96" y="179183"/>
            <a:ext cx="8280920" cy="486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l">
              <a:defRPr/>
            </a:pPr>
            <a:r>
              <a:rPr lang="zh-CN" altLang="en-US" sz="27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关于数族</a:t>
            </a:r>
            <a:endParaRPr lang="zh-CN" altLang="en-US" sz="27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54230" y="2429648"/>
            <a:ext cx="198120" cy="455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marL="0" marR="0" indent="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31087" y="2573688"/>
            <a:ext cx="6940550" cy="532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marL="0" marR="0" indent="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000" b="1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elvetica Light"/>
              </a:rPr>
              <a:t>企业智能税控开票</a:t>
            </a:r>
            <a:r>
              <a:rPr kumimoji="0" lang="en-US" altLang="zh-CN" sz="3000" b="1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elvetica Light"/>
              </a:rPr>
              <a:t>·</a:t>
            </a:r>
            <a:r>
              <a:rPr kumimoji="0" lang="zh-CN" altLang="en-US" sz="3000" b="1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elvetica Light"/>
              </a:rPr>
              <a:t>技术提供商和服务商</a:t>
            </a:r>
            <a:endParaRPr kumimoji="0" lang="zh-CN" altLang="en-US" sz="3000" b="1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sym typeface="Helvetica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16323" y="3612700"/>
            <a:ext cx="4407535" cy="1456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marL="0" marR="0" indent="0" algn="l" defTabSz="82169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elvetica Light"/>
              </a:rPr>
              <a:t> 深耕智能税控行业</a:t>
            </a: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elvetica Light"/>
              </a:rPr>
              <a:t>五年</a:t>
            </a:r>
            <a:endParaRPr kumimoji="0" lang="zh-CN" altLang="en-US" sz="2000" b="1" i="0" u="none" strike="noStrike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elvetica Light"/>
              </a:rPr>
              <a:t>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国税总局电子专票第三方技术服务商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marR="0" indent="0" algn="l" defTabSz="82169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2019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年度国内推荐电子发票服务商</a:t>
            </a:r>
            <a:endParaRPr kumimoji="0" lang="zh-CN" altLang="en-US" sz="2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550863" y="3320733"/>
            <a:ext cx="11089005" cy="36195"/>
          </a:xfrm>
          <a:prstGeom prst="line">
            <a:avLst/>
          </a:prstGeom>
          <a:noFill/>
          <a:ln w="3175" cap="flat">
            <a:solidFill>
              <a:schemeClr val="accent6"/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>
            <a:lum bright="-4000"/>
          </a:blip>
          <a:srcRect/>
          <a:stretch>
            <a:fillRect/>
          </a:stretch>
        </p:blipFill>
        <p:spPr bwMode="auto">
          <a:xfrm>
            <a:off x="3436294" y="1716081"/>
            <a:ext cx="1928816" cy="69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5730875" y="1682115"/>
            <a:ext cx="3983673" cy="6610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5718" tIns="35718" rIns="35718" bIns="35718" numCol="1" spcCol="38100" rtlCol="0" anchor="t" forceAA="0">
            <a:spAutoFit/>
          </a:bodyPr>
          <a:p>
            <a:pPr marL="0" marR="0" indent="0" algn="l" defTabSz="82169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南京数族信息科技有限公司（总部）</a:t>
            </a:r>
            <a:endParaRPr kumimoji="0" lang="zh-CN" altLang="en-US" sz="16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上海融族网络科技有限公司（分公司）</a:t>
            </a:r>
            <a:endParaRPr kumimoji="0" lang="zh-CN" altLang="en-US" sz="16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586407" y="1735445"/>
            <a:ext cx="5080" cy="608208"/>
          </a:xfrm>
          <a:prstGeom prst="line">
            <a:avLst/>
          </a:prstGeom>
          <a:noFill/>
          <a:ln w="57150" cap="flat">
            <a:solidFill>
              <a:schemeClr val="bg1">
                <a:lumMod val="75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69"/>
          <p:cNvSpPr txBox="1"/>
          <p:nvPr/>
        </p:nvSpPr>
        <p:spPr>
          <a:xfrm>
            <a:off x="5855316" y="3558725"/>
            <a:ext cx="5407660" cy="156400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 cap="flat" cmpd="thickThin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89852" tIns="89852" rIns="89852" bIns="89852" numCol="1" spcCol="38100" rtlCol="0" anchor="ctr">
            <a:spAutoFit/>
          </a:bodyPr>
          <a:p>
            <a:pPr marL="0" marR="0" indent="0" algn="l" defTabSz="82169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Helvetica Light"/>
              </a:rPr>
              <a:t> 已服务企业和商家累计</a:t>
            </a:r>
            <a:r>
              <a:rPr lang="en-US" altLang="zh-CN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Helvetica Light"/>
              </a:rPr>
              <a:t>80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Helvetica Light"/>
              </a:rPr>
              <a:t>万</a:t>
            </a:r>
            <a:endParaRPr lang="zh-CN" altLang="en-US" sz="20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Helvetica Light"/>
              </a:rPr>
              <a:t>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已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为</a:t>
            </a:r>
            <a:r>
              <a:rPr lang="en-US" altLang="zh-CN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180家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软硬件开发伙伴提供发票技术能力</a:t>
            </a:r>
            <a:endParaRPr kumimoji="0" lang="en-US" altLang="zh-CN" sz="2000" b="1" i="0" u="none" strike="noStrike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sym typeface="Helvetica Light"/>
            </a:endParaRPr>
          </a:p>
          <a:p>
            <a:pPr marL="0" marR="0" indent="0" algn="l" defTabSz="82169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市场估值</a:t>
            </a:r>
            <a:r>
              <a:rPr lang="en-US" altLang="zh-CN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轮融资规模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5000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endParaRPr kumimoji="0" lang="zh-CN" altLang="en-US" sz="2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sym typeface="Helvetica Light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lum bright="-4000"/>
          </a:blip>
          <a:srcRect/>
          <a:stretch>
            <a:fillRect/>
          </a:stretch>
        </p:blipFill>
        <p:spPr bwMode="auto">
          <a:xfrm>
            <a:off x="11208568" y="220221"/>
            <a:ext cx="807002" cy="29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"/>
          <p:cNvSpPr/>
          <p:nvPr/>
        </p:nvSpPr>
        <p:spPr>
          <a:xfrm>
            <a:off x="-19844" y="6741368"/>
            <a:ext cx="12231689" cy="124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96" y="179183"/>
            <a:ext cx="8280920" cy="486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l">
              <a:defRPr/>
            </a:pPr>
            <a:r>
              <a:rPr lang="zh-CN" altLang="en-US" sz="27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提供以下伙伴：发票技术和产品能力</a:t>
            </a:r>
            <a:endParaRPr lang="zh-CN" altLang="en-US" sz="2700"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lum bright="-4000"/>
          </a:blip>
          <a:srcRect/>
          <a:stretch>
            <a:fillRect/>
          </a:stretch>
        </p:blipFill>
        <p:spPr bwMode="auto">
          <a:xfrm>
            <a:off x="9679940" y="2440940"/>
            <a:ext cx="871855" cy="58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1" name="直接连接符 60"/>
          <p:cNvCxnSpPr/>
          <p:nvPr/>
        </p:nvCxnSpPr>
        <p:spPr>
          <a:xfrm>
            <a:off x="1523967" y="3502657"/>
            <a:ext cx="9144064" cy="794"/>
          </a:xfrm>
          <a:prstGeom prst="line">
            <a:avLst/>
          </a:prstGeom>
          <a:noFill/>
          <a:ln w="25400" cap="flat">
            <a:solidFill>
              <a:schemeClr val="accent5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直接连接符 61"/>
          <p:cNvCxnSpPr/>
          <p:nvPr/>
        </p:nvCxnSpPr>
        <p:spPr>
          <a:xfrm>
            <a:off x="1559529" y="4967770"/>
            <a:ext cx="9144064" cy="794"/>
          </a:xfrm>
          <a:prstGeom prst="line">
            <a:avLst/>
          </a:prstGeom>
          <a:noFill/>
          <a:ln w="25400" cap="flat">
            <a:solidFill>
              <a:schemeClr val="accent5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4000"/>
          </a:blip>
          <a:srcRect/>
          <a:stretch>
            <a:fillRect/>
          </a:stretch>
        </p:blipFill>
        <p:spPr bwMode="auto">
          <a:xfrm>
            <a:off x="10825798" y="2465070"/>
            <a:ext cx="83629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直接连接符 47"/>
          <p:cNvCxnSpPr/>
          <p:nvPr/>
        </p:nvCxnSpPr>
        <p:spPr>
          <a:xfrm>
            <a:off x="1466538" y="2143749"/>
            <a:ext cx="9144064" cy="794"/>
          </a:xfrm>
          <a:prstGeom prst="line">
            <a:avLst/>
          </a:prstGeom>
          <a:noFill/>
          <a:ln w="25400" cap="flat">
            <a:solidFill>
              <a:schemeClr val="accent5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" name="组合 8"/>
          <p:cNvGrpSpPr/>
          <p:nvPr/>
        </p:nvGrpSpPr>
        <p:grpSpPr>
          <a:xfrm>
            <a:off x="915425" y="1310279"/>
            <a:ext cx="1703203" cy="451134"/>
            <a:chOff x="4393" y="3136"/>
            <a:chExt cx="6976" cy="184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lum bright="-4000"/>
            </a:blip>
            <a:srcRect/>
            <a:stretch>
              <a:fillRect/>
            </a:stretch>
          </p:blipFill>
          <p:spPr bwMode="auto">
            <a:xfrm>
              <a:off x="4393" y="3136"/>
              <a:ext cx="6525" cy="1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矩形 41"/>
            <p:cNvSpPr/>
            <p:nvPr/>
          </p:nvSpPr>
          <p:spPr>
            <a:xfrm>
              <a:off x="11256" y="3437"/>
              <a:ext cx="113" cy="1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65760" y="2582228"/>
            <a:ext cx="3038189" cy="461260"/>
            <a:chOff x="18975" y="3127"/>
            <a:chExt cx="12163" cy="1847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4">
              <a:lum bright="-4000"/>
            </a:blip>
            <a:srcRect/>
            <a:stretch>
              <a:fillRect/>
            </a:stretch>
          </p:blipFill>
          <p:spPr bwMode="auto">
            <a:xfrm>
              <a:off x="26176" y="3441"/>
              <a:ext cx="4962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5">
              <a:lum bright="-4000"/>
            </a:blip>
            <a:srcRect/>
            <a:stretch>
              <a:fillRect/>
            </a:stretch>
          </p:blipFill>
          <p:spPr bwMode="auto">
            <a:xfrm>
              <a:off x="18975" y="3127"/>
              <a:ext cx="6525" cy="1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0" name="矩形 69"/>
            <p:cNvSpPr/>
            <p:nvPr/>
          </p:nvSpPr>
          <p:spPr>
            <a:xfrm>
              <a:off x="25838" y="3442"/>
              <a:ext cx="113" cy="1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lum bright="-4000"/>
          </a:blip>
          <a:srcRect/>
          <a:stretch>
            <a:fillRect/>
          </a:stretch>
        </p:blipFill>
        <p:spPr bwMode="auto">
          <a:xfrm>
            <a:off x="6459855" y="1290320"/>
            <a:ext cx="1283335" cy="46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>
            <a:lum bright="-4000"/>
          </a:blip>
          <a:srcRect/>
          <a:stretch>
            <a:fillRect/>
          </a:stretch>
        </p:blipFill>
        <p:spPr bwMode="auto">
          <a:xfrm>
            <a:off x="11208568" y="220221"/>
            <a:ext cx="807002" cy="29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组合 70"/>
          <p:cNvGrpSpPr/>
          <p:nvPr/>
        </p:nvGrpSpPr>
        <p:grpSpPr>
          <a:xfrm>
            <a:off x="6842443" y="2489835"/>
            <a:ext cx="2543810" cy="530860"/>
            <a:chOff x="3690878" y="3143224"/>
            <a:chExt cx="6939021" cy="144781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lum bright="-4000"/>
            </a:blip>
            <a:srcRect/>
            <a:stretch>
              <a:fillRect/>
            </a:stretch>
          </p:blipFill>
          <p:spPr bwMode="auto">
            <a:xfrm>
              <a:off x="7191340" y="3143224"/>
              <a:ext cx="3438559" cy="143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90878" y="3143224"/>
              <a:ext cx="2973467" cy="1447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矩形 50"/>
            <p:cNvSpPr/>
            <p:nvPr/>
          </p:nvSpPr>
          <p:spPr>
            <a:xfrm>
              <a:off x="6977026" y="3412569"/>
              <a:ext cx="90489" cy="8641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96328" y="3938905"/>
            <a:ext cx="19939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组合 15"/>
          <p:cNvGrpSpPr/>
          <p:nvPr/>
        </p:nvGrpSpPr>
        <p:grpSpPr>
          <a:xfrm>
            <a:off x="3643948" y="2411095"/>
            <a:ext cx="2996248" cy="671195"/>
            <a:chOff x="2357" y="3355"/>
            <a:chExt cx="9437" cy="2114"/>
          </a:xfrm>
        </p:grpSpPr>
        <p:pic>
          <p:nvPicPr>
            <p:cNvPr id="15" name="Picture 2" descr="C:\我的工作栏\【 数族工作 】\{ 渠道运营：知识库 }\[产品市场销售 - 市场培训文档]\[培训教材（新版2017.9.19）]\ok——（通用）《业务员产品操作培训：（3）POS和卷式发票打印机机连接设置》（视频）\[编写过程文档]\百望LOGO-白底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357" y="3355"/>
              <a:ext cx="2690" cy="2114"/>
            </a:xfrm>
            <a:prstGeom prst="rect">
              <a:avLst/>
            </a:prstGeom>
            <a:noFill/>
          </p:spPr>
        </p:pic>
        <p:sp>
          <p:nvSpPr>
            <p:cNvPr id="13" name="文本框 12"/>
            <p:cNvSpPr txBox="1"/>
            <p:nvPr/>
          </p:nvSpPr>
          <p:spPr>
            <a:xfrm>
              <a:off x="5794" y="3887"/>
              <a:ext cx="6000" cy="109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35718" tIns="35718" rIns="35718" bIns="35718" numCol="1" spcCol="38100" rtlCol="0" anchor="t" forceAA="0">
              <a:spAutoFit/>
            </a:bodyPr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全国战略合作伙伴</a:t>
              </a:r>
              <a:endParaRPr kumimoji="0" lang="zh-CN" altLang="en-US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447" y="4001"/>
              <a:ext cx="87" cy="9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12" cstate="print">
            <a:lum bright="-4000" contrast="-4000"/>
          </a:blip>
          <a:srcRect/>
          <a:stretch>
            <a:fillRect/>
          </a:stretch>
        </p:blipFill>
        <p:spPr bwMode="auto">
          <a:xfrm>
            <a:off x="552133" y="5273358"/>
            <a:ext cx="1945640" cy="61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83" y="3962718"/>
            <a:ext cx="1973898" cy="5340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784533" y="3962718"/>
            <a:ext cx="3311456" cy="530860"/>
            <a:chOff x="19661" y="14334"/>
            <a:chExt cx="13334" cy="2138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14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19661" y="14334"/>
              <a:ext cx="5016" cy="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15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25442" y="14334"/>
              <a:ext cx="7553" cy="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矩形 18"/>
            <p:cNvSpPr/>
            <p:nvPr/>
          </p:nvSpPr>
          <p:spPr>
            <a:xfrm>
              <a:off x="24992" y="14801"/>
              <a:ext cx="143" cy="12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6" cstate="print">
            <a:lum bright="-4000"/>
          </a:blip>
          <a:srcRect/>
          <a:stretch>
            <a:fillRect/>
          </a:stretch>
        </p:blipFill>
        <p:spPr bwMode="auto">
          <a:xfrm>
            <a:off x="9557385" y="3911600"/>
            <a:ext cx="1979930" cy="62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>
            <a:lum bright="-6000"/>
          </a:blip>
          <a:stretch>
            <a:fillRect/>
          </a:stretch>
        </p:blipFill>
        <p:spPr>
          <a:xfrm>
            <a:off x="2824798" y="5337493"/>
            <a:ext cx="1963103" cy="50038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8810943" y="5189538"/>
            <a:ext cx="2970213" cy="721678"/>
            <a:chOff x="24391" y="14311"/>
            <a:chExt cx="9355" cy="227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8">
              <a:lum bright="-4000"/>
            </a:blip>
            <a:srcRect/>
            <a:stretch>
              <a:fillRect/>
            </a:stretch>
          </p:blipFill>
          <p:spPr bwMode="auto">
            <a:xfrm>
              <a:off x="24391" y="14311"/>
              <a:ext cx="4081" cy="2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矩形 24"/>
            <p:cNvSpPr/>
            <p:nvPr/>
          </p:nvSpPr>
          <p:spPr>
            <a:xfrm>
              <a:off x="28702" y="15044"/>
              <a:ext cx="112" cy="9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9190" y="14961"/>
              <a:ext cx="4556" cy="109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35718" tIns="35718" rIns="35718" bIns="35718" numCol="1" spcCol="38100" rtlCol="0" anchor="t" forceAA="0">
              <a:spAutoFit/>
            </a:bodyPr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贵州省分公司</a:t>
              </a:r>
              <a:endParaRPr kumimoji="0" lang="zh-CN" altLang="en-US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9">
            <a:lum contrast="-6000"/>
          </a:blip>
          <a:stretch>
            <a:fillRect/>
          </a:stretch>
        </p:blipFill>
        <p:spPr>
          <a:xfrm>
            <a:off x="2729230" y="1122045"/>
            <a:ext cx="1249998" cy="65024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672402" y="1302024"/>
            <a:ext cx="1703203" cy="451134"/>
            <a:chOff x="4393" y="3136"/>
            <a:chExt cx="6976" cy="1847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>
              <a:lum bright="-4000"/>
            </a:blip>
            <a:srcRect/>
            <a:stretch>
              <a:fillRect/>
            </a:stretch>
          </p:blipFill>
          <p:spPr bwMode="auto">
            <a:xfrm>
              <a:off x="4393" y="3136"/>
              <a:ext cx="6525" cy="1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矩形 31"/>
            <p:cNvSpPr/>
            <p:nvPr/>
          </p:nvSpPr>
          <p:spPr>
            <a:xfrm>
              <a:off x="11256" y="3437"/>
              <a:ext cx="113" cy="1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115243" y="5306060"/>
            <a:ext cx="3161665" cy="531813"/>
            <a:chOff x="13462" y="16712"/>
            <a:chExt cx="9958" cy="1675"/>
          </a:xfrm>
        </p:grpSpPr>
        <p:grpSp>
          <p:nvGrpSpPr>
            <p:cNvPr id="28" name="组合 27"/>
            <p:cNvGrpSpPr/>
            <p:nvPr/>
          </p:nvGrpSpPr>
          <p:grpSpPr>
            <a:xfrm>
              <a:off x="19010" y="16842"/>
              <a:ext cx="4410" cy="1401"/>
              <a:chOff x="18784" y="14808"/>
              <a:chExt cx="4410" cy="1401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8784" y="15043"/>
                <a:ext cx="112" cy="99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35718" tIns="35718" rIns="35718" bIns="35718" numCol="1" spcCol="38100" rtlCol="0" anchor="ctr">
                <a:spAutoFit/>
              </a:bodyPr>
              <a:p>
                <a:pPr marL="0" marR="0" indent="0" algn="ctr" defTabSz="8216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0">
                <a:lum contrast="-6000"/>
              </a:blip>
              <a:stretch>
                <a:fillRect/>
              </a:stretch>
            </p:blipFill>
            <p:spPr>
              <a:xfrm>
                <a:off x="19231" y="14808"/>
                <a:ext cx="3963" cy="1401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1">
              <a:lum contrast="-12000"/>
            </a:blip>
            <a:stretch>
              <a:fillRect/>
            </a:stretch>
          </p:blipFill>
          <p:spPr>
            <a:xfrm>
              <a:off x="13462" y="16712"/>
              <a:ext cx="5321" cy="1675"/>
            </a:xfrm>
            <a:prstGeom prst="rect">
              <a:avLst/>
            </a:prstGeom>
          </p:spPr>
        </p:pic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lum bright="-4000"/>
          </a:blip>
          <a:srcRect/>
          <a:stretch>
            <a:fillRect/>
          </a:stretch>
        </p:blipFill>
        <p:spPr bwMode="auto">
          <a:xfrm>
            <a:off x="8321040" y="1272858"/>
            <a:ext cx="1629876" cy="46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 17"/>
          <p:cNvSpPr/>
          <p:nvPr/>
        </p:nvSpPr>
        <p:spPr>
          <a:xfrm>
            <a:off x="10035345" y="1351548"/>
            <a:ext cx="28226" cy="316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p>
            <a:pPr marL="0" marR="0" indent="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2">
            <a:lum bright="-6000"/>
          </a:blip>
          <a:stretch>
            <a:fillRect/>
          </a:stretch>
        </p:blipFill>
        <p:spPr>
          <a:xfrm>
            <a:off x="10157143" y="1234123"/>
            <a:ext cx="1110298" cy="5127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"/>
          <p:cNvSpPr/>
          <p:nvPr/>
        </p:nvSpPr>
        <p:spPr>
          <a:xfrm>
            <a:off x="-19844" y="6741368"/>
            <a:ext cx="12231689" cy="124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96" y="179183"/>
            <a:ext cx="8280920" cy="486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l">
              <a:defRPr/>
            </a:pPr>
            <a:r>
              <a:rPr lang="zh-CN" altLang="en-US" sz="27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提供以下伙伴：发票技术和产品能力</a:t>
            </a:r>
            <a:endParaRPr lang="zh-CN" altLang="en-US" sz="2700"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1523967" y="3395025"/>
            <a:ext cx="9144064" cy="794"/>
          </a:xfrm>
          <a:prstGeom prst="line">
            <a:avLst/>
          </a:prstGeom>
          <a:noFill/>
          <a:ln w="25400" cap="flat">
            <a:solidFill>
              <a:schemeClr val="accent5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直接连接符 61"/>
          <p:cNvCxnSpPr/>
          <p:nvPr/>
        </p:nvCxnSpPr>
        <p:spPr>
          <a:xfrm>
            <a:off x="1559529" y="4860138"/>
            <a:ext cx="9144064" cy="794"/>
          </a:xfrm>
          <a:prstGeom prst="line">
            <a:avLst/>
          </a:prstGeom>
          <a:noFill/>
          <a:ln w="25400" cap="flat">
            <a:solidFill>
              <a:schemeClr val="accent5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直接连接符 47"/>
          <p:cNvCxnSpPr/>
          <p:nvPr/>
        </p:nvCxnSpPr>
        <p:spPr>
          <a:xfrm>
            <a:off x="1555438" y="2036116"/>
            <a:ext cx="9144064" cy="794"/>
          </a:xfrm>
          <a:prstGeom prst="line">
            <a:avLst/>
          </a:prstGeom>
          <a:noFill/>
          <a:ln w="25400" cap="flat">
            <a:solidFill>
              <a:schemeClr val="accent5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">
            <a:lum bright="-4000"/>
          </a:blip>
          <a:srcRect/>
          <a:stretch>
            <a:fillRect/>
          </a:stretch>
        </p:blipFill>
        <p:spPr bwMode="auto">
          <a:xfrm>
            <a:off x="11208568" y="220221"/>
            <a:ext cx="807002" cy="29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4" name="组合 43"/>
          <p:cNvGrpSpPr/>
          <p:nvPr/>
        </p:nvGrpSpPr>
        <p:grpSpPr>
          <a:xfrm>
            <a:off x="3391853" y="1243648"/>
            <a:ext cx="3323590" cy="643255"/>
            <a:chOff x="4138" y="3917"/>
            <a:chExt cx="10468" cy="202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9376" y="3917"/>
              <a:ext cx="5230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8" y="3927"/>
              <a:ext cx="4464" cy="2016"/>
            </a:xfrm>
            <a:prstGeom prst="round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 flipH="1">
              <a:off x="9063" y="4371"/>
              <a:ext cx="113" cy="9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569835" y="1191578"/>
            <a:ext cx="3315500" cy="686118"/>
            <a:chOff x="15715" y="3753"/>
            <a:chExt cx="10443" cy="2161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21163" y="3753"/>
              <a:ext cx="4995" cy="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15" y="3866"/>
              <a:ext cx="4464" cy="2016"/>
            </a:xfrm>
            <a:prstGeom prst="round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 flipH="1">
              <a:off x="20640" y="4310"/>
              <a:ext cx="113" cy="9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870" y="2364105"/>
            <a:ext cx="3602673" cy="70421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>
            <a:lum contrast="-12000"/>
          </a:blip>
          <a:stretch>
            <a:fillRect/>
          </a:stretch>
        </p:blipFill>
        <p:spPr>
          <a:xfrm>
            <a:off x="1455420" y="1139825"/>
            <a:ext cx="1216660" cy="81565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70" y="2278063"/>
            <a:ext cx="1721803" cy="87598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190" y="3889375"/>
            <a:ext cx="1775460" cy="604203"/>
          </a:xfrm>
          <a:prstGeom prst="round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9">
            <a:lum contrast="-12000"/>
          </a:blip>
          <a:stretch>
            <a:fillRect/>
          </a:stretch>
        </p:blipFill>
        <p:spPr>
          <a:xfrm>
            <a:off x="2458720" y="3789363"/>
            <a:ext cx="2225675" cy="80422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>
            <a:lum contrast="36000"/>
          </a:blip>
          <a:stretch>
            <a:fillRect/>
          </a:stretch>
        </p:blipFill>
        <p:spPr>
          <a:xfrm>
            <a:off x="4866958" y="3831908"/>
            <a:ext cx="1599883" cy="6889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1">
            <a:lum contrast="-12000"/>
          </a:blip>
          <a:stretch>
            <a:fillRect/>
          </a:stretch>
        </p:blipFill>
        <p:spPr>
          <a:xfrm>
            <a:off x="5865178" y="5322570"/>
            <a:ext cx="1761490" cy="49879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2">
            <a:lum contrast="-12000"/>
          </a:blip>
          <a:stretch>
            <a:fillRect/>
          </a:stretch>
        </p:blipFill>
        <p:spPr>
          <a:xfrm>
            <a:off x="441325" y="5230495"/>
            <a:ext cx="1702753" cy="68294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1255" y="5079048"/>
            <a:ext cx="957580" cy="1191895"/>
          </a:xfrm>
          <a:prstGeom prst="rect">
            <a:avLst/>
          </a:prstGeo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30683" y="3829368"/>
            <a:ext cx="1647190" cy="69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60495" y="5231765"/>
            <a:ext cx="1564958" cy="887095"/>
          </a:xfrm>
          <a:prstGeom prst="round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>
            <a:lum bright="-6000"/>
          </a:blip>
          <a:stretch>
            <a:fillRect/>
          </a:stretch>
        </p:blipFill>
        <p:spPr>
          <a:xfrm>
            <a:off x="8958898" y="2278063"/>
            <a:ext cx="2418398" cy="73818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7">
            <a:lum contrast="-12000"/>
          </a:blip>
          <a:stretch>
            <a:fillRect/>
          </a:stretch>
        </p:blipFill>
        <p:spPr>
          <a:xfrm>
            <a:off x="7807008" y="5290503"/>
            <a:ext cx="1777048" cy="62293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8">
            <a:lum contrast="-12000"/>
          </a:blip>
          <a:stretch>
            <a:fillRect/>
          </a:stretch>
        </p:blipFill>
        <p:spPr>
          <a:xfrm>
            <a:off x="10809288" y="3666173"/>
            <a:ext cx="912178" cy="915035"/>
          </a:xfrm>
          <a:prstGeom prst="round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9">
            <a:lum contrast="-12000"/>
          </a:blip>
          <a:stretch>
            <a:fillRect/>
          </a:stretch>
        </p:blipFill>
        <p:spPr>
          <a:xfrm>
            <a:off x="8669020" y="3889375"/>
            <a:ext cx="1831340" cy="468948"/>
          </a:xfrm>
          <a:prstGeom prst="round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0">
            <a:lum contrast="-12000"/>
          </a:blip>
          <a:stretch>
            <a:fillRect/>
          </a:stretch>
        </p:blipFill>
        <p:spPr>
          <a:xfrm>
            <a:off x="7192963" y="2187258"/>
            <a:ext cx="1296670" cy="105727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81565" y="5300028"/>
            <a:ext cx="1651000" cy="543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"/>
          <p:cNvSpPr/>
          <p:nvPr/>
        </p:nvSpPr>
        <p:spPr>
          <a:xfrm>
            <a:off x="-19844" y="6741368"/>
            <a:ext cx="12231689" cy="124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96" y="179183"/>
            <a:ext cx="9888275" cy="486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l">
              <a:defRPr/>
            </a:pPr>
            <a:r>
              <a:rPr lang="zh-CN" altLang="en-US" sz="27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数族科技是国税总局电子专票第三方技术服务商</a:t>
            </a:r>
            <a:endParaRPr lang="zh-CN" altLang="en-US" sz="27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">
            <a:lum bright="-4000"/>
          </a:blip>
          <a:srcRect/>
          <a:stretch>
            <a:fillRect/>
          </a:stretch>
        </p:blipFill>
        <p:spPr bwMode="auto">
          <a:xfrm>
            <a:off x="11208568" y="220221"/>
            <a:ext cx="807002" cy="29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93" y="914083"/>
            <a:ext cx="3840163" cy="22825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图片 2" descr="电子专票系统接入通过总局的邮件-木白邮件（数族盖章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93" y="3765868"/>
            <a:ext cx="3906203" cy="25298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045" y="2540318"/>
            <a:ext cx="4330065" cy="208153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9060" y="3245803"/>
            <a:ext cx="4309428" cy="3289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5718" tIns="35718" rIns="35718" bIns="35718" numCol="1" spcCol="38100" rtlCol="0" anchor="t" forceAA="0">
            <a:spAutoFit/>
          </a:bodyPr>
          <a:p>
            <a:pPr marL="0" marR="0" indent="0" algn="ctr" defTabSz="821690" rtl="0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1、国家信息系统安全等级保护三级证书</a:t>
            </a:r>
            <a:endParaRPr kumimoji="0" lang="zh-CN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-543560" y="6375083"/>
            <a:ext cx="5594668" cy="3289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5718" tIns="35718" rIns="35718" bIns="35718" numCol="1" spcCol="38100" rtlCol="0" anchor="t" forceAA="0">
            <a:spAutoFit/>
          </a:bodyPr>
          <a:p>
            <a:pPr marL="0" marR="0" algn="ctr" defTabSz="821690" rtl="0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2、数族科技电子专票系统接入税总系统通过的税总邮件</a:t>
            </a:r>
            <a:endParaRPr kumimoji="0" lang="zh-CN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47238" y="3044825"/>
            <a:ext cx="2277745" cy="5873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5718" tIns="35718" rIns="35718" bIns="35718" numCol="1" spcCol="38100" rtlCol="0" anchor="t" forceAA="0">
            <a:spAutoFit/>
          </a:bodyPr>
          <a:p>
            <a:pPr marL="0" marR="0" algn="ctr" defTabSz="821690" rtl="0" fontAlgn="auto" latinLnBrk="0" hangingPunct="0">
              <a:lnSpc>
                <a:spcPct val="120000"/>
              </a:lnSpc>
              <a:buClrTx/>
              <a:buSzTx/>
              <a:buFontTx/>
              <a:buNone/>
            </a:pPr>
            <a:r>
              <a:rPr kumimoji="0" lang="zh-CN" alt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《增值税电子发票服务平台</a:t>
            </a:r>
            <a:endParaRPr kumimoji="0" lang="zh-CN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  <a:p>
            <a:pPr marL="0" marR="0" algn="ctr" defTabSz="821690" rtl="0" fontAlgn="auto" latinLnBrk="0" hangingPunct="0">
              <a:lnSpc>
                <a:spcPct val="120000"/>
              </a:lnSpc>
              <a:buClrTx/>
              <a:buSzTx/>
              <a:buFontTx/>
              <a:buNone/>
            </a:pPr>
            <a:r>
              <a:rPr kumimoji="0" lang="zh-CN" alt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安全管理保证书》</a:t>
            </a:r>
            <a:endParaRPr kumimoji="0" lang="zh-CN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708" y="123825"/>
            <a:ext cx="2123123" cy="28463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4708" y="3719830"/>
            <a:ext cx="2123440" cy="24399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684068" y="6159818"/>
            <a:ext cx="2204720" cy="5873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35718" tIns="35718" rIns="35718" bIns="35718" numCol="1" spcCol="38100" rtlCol="0" anchor="t" forceAA="0">
            <a:spAutoFit/>
          </a:bodyPr>
          <a:p>
            <a:pPr marL="0" marR="0" algn="ctr" defTabSz="821690" rtl="0" fontAlgn="auto" latinLnBrk="0" hangingPunct="0">
              <a:lnSpc>
                <a:spcPct val="120000"/>
              </a:lnSpc>
              <a:buClrTx/>
              <a:buSzTx/>
              <a:buFontTx/>
              <a:buNone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《增值税电子发票服务平台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  <a:p>
            <a:pPr marL="0" marR="0" algn="ctr" defTabSz="821690" rtl="0" fontAlgn="auto" latinLnBrk="0" hangingPunct="0">
              <a:lnSpc>
                <a:spcPct val="120000"/>
              </a:lnSpc>
              <a:buClrTx/>
              <a:buSzTx/>
              <a:buFontTx/>
              <a:buNone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备案承诺书》</a:t>
            </a:r>
            <a:endParaRPr kumimoji="0" lang="zh-CN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4311650" y="1183323"/>
            <a:ext cx="276543" cy="4741863"/>
          </a:xfrm>
          <a:prstGeom prst="rightBrace">
            <a:avLst/>
          </a:prstGeom>
          <a:noFill/>
          <a:ln w="1016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22859" rIns="45719" bIns="22859" numCol="1" spcCol="38100" rtlCol="0" anchor="t" forceAA="0">
            <a:no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右大括号 7"/>
          <p:cNvSpPr/>
          <p:nvPr/>
        </p:nvSpPr>
        <p:spPr>
          <a:xfrm rot="10800000">
            <a:off x="9323070" y="1210310"/>
            <a:ext cx="216535" cy="4741863"/>
          </a:xfrm>
          <a:prstGeom prst="rightBrace">
            <a:avLst/>
          </a:prstGeom>
          <a:noFill/>
          <a:ln w="1016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22859" rIns="45719" bIns="22859" numCol="1" spcCol="38100" rtlCol="0" anchor="t" forceAA="0">
            <a:no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"/>
          <p:cNvSpPr/>
          <p:nvPr/>
        </p:nvSpPr>
        <p:spPr>
          <a:xfrm>
            <a:off x="-19844" y="6741368"/>
            <a:ext cx="12231689" cy="124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96" y="179183"/>
            <a:ext cx="8280920" cy="486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l">
              <a:defRPr/>
            </a:pPr>
            <a:r>
              <a:rPr lang="zh-CN" altLang="en-US" sz="27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0" y="2786575"/>
            <a:ext cx="12192000" cy="640440"/>
            <a:chOff x="0" y="4862741"/>
            <a:chExt cx="24384000" cy="1280879"/>
          </a:xfrm>
        </p:grpSpPr>
        <p:sp>
          <p:nvSpPr>
            <p:cNvPr id="60" name="TextBox 59"/>
            <p:cNvSpPr txBox="1"/>
            <p:nvPr/>
          </p:nvSpPr>
          <p:spPr>
            <a:xfrm>
              <a:off x="0" y="4862741"/>
              <a:ext cx="24384000" cy="1065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marL="0" marR="0" indent="0" algn="ctr" defTabSz="8216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3000" b="1" i="0" u="none" strike="noStrike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二、</a:t>
              </a:r>
              <a:r>
                <a:rPr lang="zh-CN" altLang="en-US" sz="3000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数族科技 </a:t>
              </a:r>
              <a:r>
                <a:rPr lang="en-US" altLang="zh-CN" sz="3000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3000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核心平台</a:t>
              </a:r>
              <a:endParaRPr lang="zh-CN" altLang="en-US" sz="3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5048200" y="6142024"/>
              <a:ext cx="14716228" cy="1596"/>
            </a:xfrm>
            <a:prstGeom prst="line">
              <a:avLst/>
            </a:prstGeom>
            <a:noFill/>
            <a:ln w="3175" cap="flat">
              <a:solidFill>
                <a:srgbClr val="C00000"/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">
            <a:lum bright="-4000"/>
          </a:blip>
          <a:srcRect/>
          <a:stretch>
            <a:fillRect/>
          </a:stretch>
        </p:blipFill>
        <p:spPr bwMode="auto">
          <a:xfrm>
            <a:off x="11208568" y="220221"/>
            <a:ext cx="807002" cy="29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背景.png" descr="背景.png"/>
          <p:cNvPicPr>
            <a:picLocks noChangeAspect="1"/>
          </p:cNvPicPr>
          <p:nvPr/>
        </p:nvPicPr>
        <p:blipFill>
          <a:blip r:embed="rId1" cstate="print">
            <a:lum bright="30000"/>
          </a:blip>
          <a:srcRect/>
          <a:stretch>
            <a:fillRect/>
          </a:stretch>
        </p:blipFill>
        <p:spPr>
          <a:xfrm>
            <a:off x="6023992" y="-314972"/>
            <a:ext cx="6874269" cy="15760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9" name="矩形"/>
          <p:cNvSpPr/>
          <p:nvPr/>
        </p:nvSpPr>
        <p:spPr>
          <a:xfrm>
            <a:off x="-19844" y="6741368"/>
            <a:ext cx="12231689" cy="124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96" y="179183"/>
            <a:ext cx="8280920" cy="486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l">
              <a:defRPr/>
            </a:pPr>
            <a:r>
              <a:rPr lang="zh-CN" altLang="en-US" sz="27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产品核心能力</a:t>
            </a:r>
            <a:endParaRPr lang="zh-CN" altLang="en-US" sz="27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Picture 2" descr="C:\我的工作栏\【数族工作】\{ 渠道运营：新媒体矩阵 }\【知识库】\[产品市场销售 - 市场培训文档]\[培训教材（新版2017.9.19）]\ok——（通用）《业务员产品操作培训：（3B）POS和平推式发票打印机连接设置》（视频）\拍摄视频原始素材\数族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749" y="188356"/>
            <a:ext cx="519448" cy="534501"/>
          </a:xfrm>
          <a:prstGeom prst="rect">
            <a:avLst/>
          </a:prstGeom>
          <a:noFill/>
        </p:spPr>
      </p:pic>
      <p:pic>
        <p:nvPicPr>
          <p:cNvPr id="25" name="Picture 2" descr="C:\我的工作栏\【数族工作】\{ 渠道运营：新媒体矩阵 }\【知识库】\[产品市场销售 - 市场培训文档]\[培训教材（新版2017.9.19）]\ok——（通用）《业务员产品操作培训：（3B）POS和平推式发票打印机连接设置》（视频）\拍摄视频原始素材\数族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08" y="3292862"/>
            <a:ext cx="861280" cy="886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Users\Administrator\Desktop\发票云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44" y="1607331"/>
            <a:ext cx="892975" cy="892975"/>
          </a:xfrm>
          <a:prstGeom prst="rect">
            <a:avLst/>
          </a:prstGeom>
          <a:noFill/>
        </p:spPr>
      </p:pic>
      <p:pic>
        <p:nvPicPr>
          <p:cNvPr id="3079" name="Picture 7" descr="C:\Users\Administrator\Desktop\支付云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44" y="4893479"/>
            <a:ext cx="892975" cy="892975"/>
          </a:xfrm>
          <a:prstGeom prst="rect">
            <a:avLst/>
          </a:prstGeom>
          <a:noFill/>
        </p:spPr>
      </p:pic>
      <p:sp>
        <p:nvSpPr>
          <p:cNvPr id="30" name="左大括号 29"/>
          <p:cNvSpPr/>
          <p:nvPr/>
        </p:nvSpPr>
        <p:spPr>
          <a:xfrm>
            <a:off x="1166778" y="2071678"/>
            <a:ext cx="285752" cy="3321867"/>
          </a:xfrm>
          <a:prstGeom prst="leftBrace">
            <a:avLst/>
          </a:prstGeom>
          <a:noFill/>
          <a:ln w="76200" cap="flat">
            <a:solidFill>
              <a:srgbClr val="00B0F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22859" rIns="45719" bIns="2285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6533" y="2501052"/>
            <a:ext cx="682625" cy="316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发票云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76533" y="5790315"/>
            <a:ext cx="682625" cy="316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支付云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37" name="左右箭头 36"/>
          <p:cNvSpPr/>
          <p:nvPr/>
        </p:nvSpPr>
        <p:spPr>
          <a:xfrm>
            <a:off x="2702695" y="1788933"/>
            <a:ext cx="540000" cy="496864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40" name="组合 39"/>
          <p:cNvGrpSpPr/>
          <p:nvPr/>
        </p:nvGrpSpPr>
        <p:grpSpPr>
          <a:xfrm rot="0">
            <a:off x="3242628" y="835819"/>
            <a:ext cx="1978025" cy="1548130"/>
            <a:chOff x="8762976" y="2414246"/>
            <a:chExt cx="3956273" cy="3270996"/>
          </a:xfrm>
        </p:grpSpPr>
        <p:pic>
          <p:nvPicPr>
            <p:cNvPr id="33" name="Picture 2" descr="C:\我的工作栏\【 数族工作 】\{ 渠道运营：知识库 }\[产品市场销售 - 市场培训文档]\[培训教材（新版2017.9.19）]\ok——（通用）《业务员产品操作培训：（3）POS和卷式发票打印机机连接设置》（视频）\[编写过程文档]\百望LOGO-白底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62976" y="2928910"/>
              <a:ext cx="2500330" cy="2126721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11549058" y="2414246"/>
              <a:ext cx="1170191" cy="3270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marL="0" marR="0" indent="0" algn="l" defTabSz="821055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旋极</a:t>
              </a:r>
              <a:endParaRPr kumimoji="0" lang="en-US" altLang="zh-CN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  <a:p>
              <a:pPr marL="0" marR="0" indent="0" algn="l" defTabSz="821055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许继</a:t>
              </a:r>
              <a:endParaRPr kumimoji="0" lang="en-US" altLang="zh-CN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  <a:p>
              <a:pPr marL="0" marR="0" indent="0" algn="l" defTabSz="821055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沪友</a:t>
              </a:r>
              <a:endParaRPr lang="en-US" altLang="zh-CN" sz="2000" dirty="0" smtClean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indent="0" algn="l" defTabSz="821055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天谕</a:t>
              </a:r>
              <a:endPara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  <p:sp>
          <p:nvSpPr>
            <p:cNvPr id="36" name="左大括号 35"/>
            <p:cNvSpPr/>
            <p:nvPr/>
          </p:nvSpPr>
          <p:spPr>
            <a:xfrm>
              <a:off x="11120430" y="2928910"/>
              <a:ext cx="214314" cy="2286016"/>
            </a:xfrm>
            <a:prstGeom prst="leftBrace">
              <a:avLst/>
            </a:prstGeom>
            <a:noFill/>
            <a:ln w="7620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22859" rIns="45719" bIns="2285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55" name="圆角矩形 54"/>
          <p:cNvSpPr/>
          <p:nvPr/>
        </p:nvSpPr>
        <p:spPr>
          <a:xfrm>
            <a:off x="3359150" y="914060"/>
            <a:ext cx="2125345" cy="2196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6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1600" dirty="0" smtClean="0">
              <a:solidFill>
                <a:srgbClr val="FFFFFF"/>
              </a:solidFill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6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1600" dirty="0" smtClean="0">
              <a:solidFill>
                <a:srgbClr val="FFFFFF"/>
              </a:solidFill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6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6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左右箭头 56"/>
          <p:cNvSpPr/>
          <p:nvPr/>
        </p:nvSpPr>
        <p:spPr>
          <a:xfrm>
            <a:off x="5484562" y="1788932"/>
            <a:ext cx="540000" cy="496864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203157" y="565761"/>
            <a:ext cx="2428892" cy="3016532"/>
            <a:chOff x="13835074" y="631455"/>
            <a:chExt cx="4857784" cy="6033063"/>
          </a:xfrm>
        </p:grpSpPr>
        <p:grpSp>
          <p:nvGrpSpPr>
            <p:cNvPr id="53" name="组合 52"/>
            <p:cNvGrpSpPr/>
            <p:nvPr/>
          </p:nvGrpSpPr>
          <p:grpSpPr>
            <a:xfrm>
              <a:off x="14049388" y="1071522"/>
              <a:ext cx="4476241" cy="5192433"/>
              <a:chOff x="14692330" y="1214398"/>
              <a:chExt cx="4476241" cy="5192433"/>
            </a:xfrm>
          </p:grpSpPr>
          <p:grpSp>
            <p:nvGrpSpPr>
              <p:cNvPr id="41" name="组合 23"/>
              <p:cNvGrpSpPr/>
              <p:nvPr/>
            </p:nvGrpSpPr>
            <p:grpSpPr>
              <a:xfrm>
                <a:off x="14835206" y="1214398"/>
                <a:ext cx="1428759" cy="1337318"/>
                <a:chOff x="9763108" y="7858132"/>
                <a:chExt cx="4350391" cy="4071966"/>
              </a:xfrm>
            </p:grpSpPr>
            <p:grpSp>
              <p:nvGrpSpPr>
                <p:cNvPr id="42" name="组合 43"/>
                <p:cNvGrpSpPr/>
                <p:nvPr/>
              </p:nvGrpSpPr>
              <p:grpSpPr>
                <a:xfrm>
                  <a:off x="9763108" y="7858132"/>
                  <a:ext cx="4350391" cy="4071966"/>
                  <a:chOff x="9763108" y="7858132"/>
                  <a:chExt cx="4350391" cy="4071966"/>
                </a:xfrm>
              </p:grpSpPr>
              <p:pic>
                <p:nvPicPr>
                  <p:cNvPr id="44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9763108" y="7858132"/>
                    <a:ext cx="4350391" cy="40719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45" name="矩形 44"/>
                  <p:cNvSpPr/>
                  <p:nvPr/>
                </p:nvSpPr>
                <p:spPr>
                  <a:xfrm>
                    <a:off x="9977422" y="8367632"/>
                    <a:ext cx="3960000" cy="192962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1" vertOverflow="overflow" horzOverflow="overflow" vert="horz" wrap="square" lIns="35718" tIns="35718" rIns="35718" bIns="35718" numCol="1" spcCol="38100" rtlCol="0" anchor="ctr">
                    <a:spAutoFit/>
                  </a:bodyPr>
                  <a:lstStyle/>
                  <a:p>
                    <a:pPr marL="0" marR="0" indent="0" algn="ctr" defTabSz="821055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6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pic>
              <p:nvPicPr>
                <p:cNvPr id="43" name="Picture 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26191" t="2409" r="26190" b="49405"/>
                <a:stretch>
                  <a:fillRect/>
                </a:stretch>
              </p:blipFill>
              <p:spPr bwMode="auto">
                <a:xfrm>
                  <a:off x="10834678" y="8143884"/>
                  <a:ext cx="2286016" cy="2286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46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14763768" y="5357802"/>
                <a:ext cx="1785949" cy="1049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14692330" y="2857472"/>
                <a:ext cx="1736614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" name="Picture 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906644" y="3786166"/>
                <a:ext cx="1428760" cy="1244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16740331" y="1358583"/>
                <a:ext cx="2143760" cy="806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5718" tIns="35718" rIns="35718" bIns="35718" numCol="1" spcCol="38100" rtlCol="0" anchor="ctr">
                <a:spAutoFit/>
              </a:bodyPr>
              <a:lstStyle/>
              <a:p>
                <a:pPr marL="0" marR="0" indent="0" algn="l" defTabSz="821055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sym typeface="Helvetica Light"/>
                  </a:rPr>
                  <a:t>PC</a:t>
                </a:r>
                <a:r>
                  <a:rPr kumimoji="0" lang="zh-CN" altLang="en-US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sym typeface="Helvetica Light"/>
                  </a:rPr>
                  <a:t>单机版</a:t>
                </a:r>
                <a:endParaRPr kumimoji="0" lang="zh-CN" altLang="en-US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740331" y="2787342"/>
                <a:ext cx="1971040" cy="806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5718" tIns="35718" rIns="35718" bIns="35718" numCol="1" spcCol="38100" rtlCol="0" anchor="ctr">
                <a:spAutoFit/>
              </a:bodyPr>
              <a:lstStyle/>
              <a:p>
                <a:pPr marL="0" marR="0" indent="0" algn="l" defTabSz="821055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dirty="0" smtClean="0">
                    <a:latin typeface="微软雅黑" panose="020B0503020204020204" charset="-122"/>
                    <a:ea typeface="微软雅黑" panose="020B0503020204020204" charset="-122"/>
                  </a:rPr>
                  <a:t>税控盒子</a:t>
                </a:r>
                <a:endParaRPr kumimoji="0" lang="zh-CN" altLang="en-US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6740331" y="3930351"/>
                <a:ext cx="2428240" cy="806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5718" tIns="35718" rIns="35718" bIns="35718" numCol="1" spcCol="38100" rtlCol="0" anchor="ctr">
                <a:spAutoFit/>
              </a:bodyPr>
              <a:lstStyle/>
              <a:p>
                <a:pPr marL="0" marR="0" indent="0" algn="l" defTabSz="821055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dirty="0" smtClean="0">
                    <a:latin typeface="微软雅黑" panose="020B0503020204020204" charset="-122"/>
                    <a:ea typeface="微软雅黑" panose="020B0503020204020204" charset="-122"/>
                  </a:rPr>
                  <a:t>云票打印机</a:t>
                </a:r>
                <a:endParaRPr kumimoji="0" lang="zh-CN" altLang="en-US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6740331" y="5430549"/>
                <a:ext cx="1505649" cy="806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5718" tIns="35718" rIns="35718" bIns="35718" numCol="1" spcCol="38100" rtlCol="0" anchor="ctr">
                <a:spAutoFit/>
              </a:bodyPr>
              <a:lstStyle/>
              <a:p>
                <a:pPr marL="0" marR="0" indent="0" algn="l" defTabSz="821055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sym typeface="Helvetica Light"/>
                  </a:rPr>
                  <a:t>服务器</a:t>
                </a:r>
                <a:endParaRPr kumimoji="0" lang="zh-CN" altLang="en-US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endParaRPr>
              </a:p>
            </p:txBody>
          </p:sp>
        </p:grpSp>
        <p:sp>
          <p:nvSpPr>
            <p:cNvPr id="58" name="圆角矩形 57"/>
            <p:cNvSpPr/>
            <p:nvPr/>
          </p:nvSpPr>
          <p:spPr>
            <a:xfrm>
              <a:off x="13835074" y="631455"/>
              <a:ext cx="4857784" cy="6033063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562910" y="3615246"/>
            <a:ext cx="1497965" cy="5632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支持全量</a:t>
            </a:r>
            <a:endParaRPr lang="en-US" altLang="zh-CN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税控盘存储方式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61" name="左右箭头 60"/>
          <p:cNvSpPr/>
          <p:nvPr/>
        </p:nvSpPr>
        <p:spPr>
          <a:xfrm>
            <a:off x="8703487" y="1788932"/>
            <a:ext cx="540000" cy="496864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9310710" y="977059"/>
            <a:ext cx="2607487" cy="1988475"/>
            <a:chOff x="19478676" y="1454051"/>
            <a:chExt cx="5214974" cy="3976951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764428" y="1714464"/>
              <a:ext cx="876300" cy="985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835866" y="3071786"/>
              <a:ext cx="850374" cy="95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692990" y="4357670"/>
              <a:ext cx="912596" cy="84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" name="TextBox 62"/>
            <p:cNvSpPr txBox="1"/>
            <p:nvPr/>
          </p:nvSpPr>
          <p:spPr>
            <a:xfrm>
              <a:off x="20773895" y="1787211"/>
              <a:ext cx="3190240" cy="806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8" tIns="35718" rIns="35718" bIns="35718" numCol="1" spcCol="38100" rtlCol="0" anchor="ctr">
              <a:spAutoFit/>
            </a:bodyPr>
            <a:lstStyle/>
            <a:p>
              <a:pPr marL="0" marR="0" indent="0" algn="l" defTabSz="821055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电子发票</a:t>
              </a:r>
              <a:r>
                <a:rPr kumimoji="0" lang="zh-CN" altLang="en-US" sz="12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（增普）</a:t>
              </a:r>
              <a:endParaRPr kumimoji="0" lang="zh-CN" altLang="en-US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764560" y="3121284"/>
              <a:ext cx="3917950" cy="806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8" tIns="35718" rIns="35718" bIns="35718" numCol="1" spcCol="38100" rtlCol="0" anchor="ctr">
              <a:spAutoFit/>
            </a:bodyPr>
            <a:lstStyle/>
            <a:p>
              <a:pPr marL="0" marR="0" indent="0" algn="l" defTabSz="821055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平推发票</a:t>
              </a:r>
              <a:r>
                <a:rPr kumimoji="0" lang="zh-CN" altLang="en-US" sz="12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（增专</a:t>
              </a:r>
              <a:r>
                <a:rPr kumimoji="0" lang="en-US" altLang="zh-CN" sz="12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/</a:t>
              </a:r>
              <a:r>
                <a:rPr kumimoji="0" lang="zh-CN" altLang="en-US" sz="12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增普）</a:t>
              </a:r>
              <a:endParaRPr kumimoji="0" lang="zh-CN" altLang="en-US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796054" y="4335730"/>
              <a:ext cx="3190240" cy="806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8" tIns="35718" rIns="35718" bIns="35718" numCol="1" spcCol="38100" rtlCol="0" anchor="ctr">
              <a:spAutoFit/>
            </a:bodyPr>
            <a:lstStyle/>
            <a:p>
              <a:pPr marL="0" marR="0" indent="0" algn="l" defTabSz="821055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卷式发票</a:t>
              </a:r>
              <a:r>
                <a:rPr kumimoji="0" lang="zh-CN" altLang="en-US" sz="12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（增普）</a:t>
              </a:r>
              <a:endParaRPr kumimoji="0" lang="zh-CN" altLang="en-US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19478676" y="1454051"/>
              <a:ext cx="5214974" cy="3976951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102697" y="3001038"/>
            <a:ext cx="1134745" cy="5632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支持全量</a:t>
            </a:r>
            <a:endParaRPr lang="en-US" altLang="zh-CN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发票票种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69" name="左右箭头 68"/>
          <p:cNvSpPr/>
          <p:nvPr/>
        </p:nvSpPr>
        <p:spPr>
          <a:xfrm>
            <a:off x="2702695" y="5110799"/>
            <a:ext cx="540000" cy="496864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3345637" y="4499970"/>
            <a:ext cx="3250429" cy="1715499"/>
            <a:chOff x="6691274" y="9286118"/>
            <a:chExt cx="6500858" cy="3430999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026" y="11787649"/>
              <a:ext cx="3106018" cy="526445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224" y="9644509"/>
              <a:ext cx="2928958" cy="792258"/>
            </a:xfrm>
            <a:prstGeom prst="rect">
              <a:avLst/>
            </a:prstGeom>
          </p:spPr>
        </p:pic>
        <p:pic>
          <p:nvPicPr>
            <p:cNvPr id="72" name="Picture 11"/>
            <p:cNvPicPr>
              <a:picLocks noChangeAspect="1" noChangeArrowheads="1"/>
            </p:cNvPicPr>
            <p:nvPr/>
          </p:nvPicPr>
          <p:blipFill>
            <a:blip r:embed="rId16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10221813" y="10644641"/>
              <a:ext cx="25416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092307" y="10680649"/>
              <a:ext cx="2813480" cy="88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0334612" y="11716211"/>
              <a:ext cx="2428892" cy="711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" name="圆角矩形 74"/>
            <p:cNvSpPr/>
            <p:nvPr/>
          </p:nvSpPr>
          <p:spPr>
            <a:xfrm>
              <a:off x="6691274" y="9286118"/>
              <a:ext cx="6500858" cy="3430999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922609" y="6251333"/>
            <a:ext cx="2153920" cy="316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kumimoji="0" lang="zh-CN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对接五大支付牌照方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7346165" y="4537422"/>
            <a:ext cx="1678793" cy="1712033"/>
            <a:chOff x="14692330" y="9074844"/>
            <a:chExt cx="3357586" cy="3424065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5049520" y="9286892"/>
              <a:ext cx="2643206" cy="1243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4978082" y="10572776"/>
              <a:ext cx="2714644" cy="1266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" name="TextBox 80"/>
            <p:cNvSpPr txBox="1"/>
            <p:nvPr/>
          </p:nvSpPr>
          <p:spPr>
            <a:xfrm>
              <a:off x="15117734" y="11788415"/>
              <a:ext cx="2622550" cy="572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8" tIns="35718" rIns="35718" bIns="35718" numCol="1" spcCol="38100" rtlCol="0" anchor="ctr">
              <a:spAutoFit/>
            </a:bodyPr>
            <a:lstStyle/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信用卡   借记卡</a:t>
              </a:r>
              <a:endPara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14692330" y="9074844"/>
              <a:ext cx="3357586" cy="3424065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84" name="左右箭头 83"/>
          <p:cNvSpPr/>
          <p:nvPr/>
        </p:nvSpPr>
        <p:spPr>
          <a:xfrm>
            <a:off x="6699008" y="5110799"/>
            <a:ext cx="540000" cy="496864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48675" y="6290381"/>
            <a:ext cx="1950085" cy="316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支持多种支付介质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9846495" y="4893479"/>
            <a:ext cx="218821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二维码：正扫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反扫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银联卡：刷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插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挥卡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" name="左右箭头 87"/>
          <p:cNvSpPr/>
          <p:nvPr/>
        </p:nvSpPr>
        <p:spPr>
          <a:xfrm>
            <a:off x="9127900" y="5110799"/>
            <a:ext cx="540000" cy="496864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9739338" y="4750247"/>
            <a:ext cx="2286016" cy="1170182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6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1600" dirty="0" smtClean="0">
              <a:solidFill>
                <a:srgbClr val="FFFFFF"/>
              </a:solidFill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6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1600" dirty="0" smtClean="0">
              <a:solidFill>
                <a:srgbClr val="FFFF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922726" y="5968910"/>
            <a:ext cx="1950085" cy="316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支持多种收款方式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7489041" y="1893515"/>
            <a:ext cx="642942" cy="2492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0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替代</a:t>
            </a:r>
            <a:r>
              <a:rPr lang="en-US" altLang="zh-CN" sz="10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PC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7489041" y="2465019"/>
            <a:ext cx="642942" cy="2492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0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替代</a:t>
            </a:r>
            <a:r>
              <a:rPr lang="en-US" altLang="zh-CN" sz="10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PC</a:t>
            </a:r>
            <a:endParaRPr kumimoji="0" lang="zh-CN" altLang="en-US" sz="1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06800" y="2320608"/>
            <a:ext cx="1503998" cy="394018"/>
          </a:xfrm>
          <a:prstGeom prst="rect">
            <a:avLst/>
          </a:prstGeom>
          <a:effectLst/>
        </p:spPr>
      </p:pic>
      <p:sp>
        <p:nvSpPr>
          <p:cNvPr id="3" name="文本框 2"/>
          <p:cNvSpPr txBox="1"/>
          <p:nvPr/>
        </p:nvSpPr>
        <p:spPr>
          <a:xfrm>
            <a:off x="3873818" y="2810828"/>
            <a:ext cx="1078865" cy="3479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35718" tIns="35718" rIns="35718" bIns="35718" numCol="1" spcCol="38100" rtlCol="0" anchor="t" forceAA="0">
            <a:spAutoFit/>
          </a:bodyPr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税务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Ukey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4" name="TextBox 59"/>
          <p:cNvSpPr txBox="1"/>
          <p:nvPr/>
        </p:nvSpPr>
        <p:spPr>
          <a:xfrm>
            <a:off x="3499670" y="3382201"/>
            <a:ext cx="1950085" cy="316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对接多种税务平台</a:t>
            </a:r>
            <a:endParaRPr lang="zh-CN" alt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背景.png" descr="背景.png"/>
          <p:cNvPicPr>
            <a:picLocks noChangeAspect="1"/>
          </p:cNvPicPr>
          <p:nvPr/>
        </p:nvPicPr>
        <p:blipFill>
          <a:blip r:embed="rId1" cstate="print">
            <a:lum bright="30000"/>
          </a:blip>
          <a:srcRect/>
          <a:stretch>
            <a:fillRect/>
          </a:stretch>
        </p:blipFill>
        <p:spPr>
          <a:xfrm>
            <a:off x="6024627" y="-332434"/>
            <a:ext cx="6874269" cy="15760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9" name="矩形"/>
          <p:cNvSpPr/>
          <p:nvPr/>
        </p:nvSpPr>
        <p:spPr>
          <a:xfrm>
            <a:off x="-19844" y="6741368"/>
            <a:ext cx="12231689" cy="124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96" y="179183"/>
            <a:ext cx="8280920" cy="486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l">
              <a:defRPr/>
            </a:pPr>
            <a:r>
              <a:rPr lang="zh-CN" altLang="en-US" sz="27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产品核心能力</a:t>
            </a:r>
            <a:endParaRPr lang="zh-CN" altLang="en-US" sz="27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Picture 2" descr="C:\我的工作栏\【数族工作】\{ 渠道运营：新媒体矩阵 }\【知识库】\[产品市场销售 - 市场培训文档]\[培训教材（新版2017.9.19）]\ok——（通用）《业务员产品操作培训：（3B）POS和平推式发票打印机连接设置》（视频）\拍摄视频原始素材\数族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749" y="188356"/>
            <a:ext cx="519448" cy="534501"/>
          </a:xfrm>
          <a:prstGeom prst="rect">
            <a:avLst/>
          </a:prstGeom>
          <a:noFill/>
        </p:spPr>
      </p:pic>
      <p:grpSp>
        <p:nvGrpSpPr>
          <p:cNvPr id="77" name="组合 76"/>
          <p:cNvGrpSpPr/>
          <p:nvPr/>
        </p:nvGrpSpPr>
        <p:grpSpPr>
          <a:xfrm>
            <a:off x="345241" y="2893874"/>
            <a:ext cx="2428892" cy="1284480"/>
            <a:chOff x="2262118" y="5144805"/>
            <a:chExt cx="4857784" cy="2568960"/>
          </a:xfrm>
        </p:grpSpPr>
        <p:pic>
          <p:nvPicPr>
            <p:cNvPr id="3078" name="Picture 6" descr="C:\Users\Administrator\Desktop\发票云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2118" y="5286364"/>
              <a:ext cx="1785950" cy="1785950"/>
            </a:xfrm>
            <a:prstGeom prst="rect">
              <a:avLst/>
            </a:prstGeom>
            <a:noFill/>
          </p:spPr>
        </p:pic>
        <p:pic>
          <p:nvPicPr>
            <p:cNvPr id="3079" name="Picture 7" descr="C:\Users\Administrator\Desktop\支付云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3952" y="5286364"/>
              <a:ext cx="1785950" cy="178595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2481495" y="7073805"/>
              <a:ext cx="1365250" cy="6337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8" tIns="35718" rIns="35718" bIns="35718" numCol="1" spcCol="38100" rtlCol="0" anchor="ctr">
              <a:spAutoFit/>
            </a:bodyPr>
            <a:lstStyle/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b="1" dirty="0" smtClean="0">
                  <a:latin typeface="微软雅黑" panose="020B0503020204020204" charset="-122"/>
                  <a:ea typeface="微软雅黑" panose="020B0503020204020204" charset="-122"/>
                </a:rPr>
                <a:t>发票云</a:t>
              </a:r>
              <a:endParaRPr kumimoji="0" lang="zh-CN" alt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53329" y="7080035"/>
              <a:ext cx="1365250" cy="6337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8" tIns="35718" rIns="35718" bIns="35718" numCol="1" spcCol="38100" rtlCol="0" anchor="ctr">
              <a:spAutoFit/>
            </a:bodyPr>
            <a:lstStyle/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b="1" dirty="0" smtClean="0">
                  <a:latin typeface="微软雅黑" panose="020B0503020204020204" charset="-122"/>
                  <a:ea typeface="微软雅黑" panose="020B0503020204020204" charset="-122"/>
                </a:rPr>
                <a:t>支付云</a:t>
              </a:r>
              <a:endParaRPr kumimoji="0" lang="zh-CN" alt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52934" y="5144805"/>
              <a:ext cx="1056640" cy="19113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8" tIns="35718" rIns="35718" bIns="35718" numCol="1" spcCol="38100" rtlCol="0" anchor="ctr">
              <a:spAutoFit/>
            </a:bodyPr>
            <a:lstStyle/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5750" b="1" i="0" u="none" strike="noStrike" cap="none" spc="0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+</a:t>
              </a:r>
              <a:endParaRPr kumimoji="0" lang="zh-CN" altLang="en-US" sz="575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</p:grpSp>
      <p:sp>
        <p:nvSpPr>
          <p:cNvPr id="78" name="左大括号 77"/>
          <p:cNvSpPr/>
          <p:nvPr/>
        </p:nvSpPr>
        <p:spPr>
          <a:xfrm>
            <a:off x="3738546" y="714356"/>
            <a:ext cx="285752" cy="5429288"/>
          </a:xfrm>
          <a:prstGeom prst="leftBrace">
            <a:avLst/>
          </a:prstGeom>
          <a:noFill/>
          <a:ln w="76200" cap="flat">
            <a:solidFill>
              <a:srgbClr val="00B0F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22859" rIns="45719" bIns="2285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0" name="右箭头 99"/>
          <p:cNvSpPr/>
          <p:nvPr/>
        </p:nvSpPr>
        <p:spPr>
          <a:xfrm>
            <a:off x="2917009" y="3091973"/>
            <a:ext cx="642942" cy="67405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4274331" y="140885"/>
            <a:ext cx="4500594" cy="3712883"/>
            <a:chOff x="10406050" y="996150"/>
            <a:chExt cx="9001188" cy="7425765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0406050" y="996150"/>
              <a:ext cx="9001188" cy="6705445"/>
              <a:chOff x="10406050" y="996150"/>
              <a:chExt cx="9001188" cy="6705445"/>
            </a:xfrm>
          </p:grpSpPr>
          <p:pic>
            <p:nvPicPr>
              <p:cNvPr id="80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239493" y="3461434"/>
                <a:ext cx="1524011" cy="1581957"/>
              </a:xfrm>
              <a:prstGeom prst="rect">
                <a:avLst/>
              </a:prstGeom>
              <a:ln w="127000" cap="rnd">
                <a:solidFill>
                  <a:srgbClr val="FFFFFF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12662710" y="3891434"/>
                <a:ext cx="2580640" cy="10033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5718" tIns="35718" rIns="35718" bIns="35718" numCol="1" spcCol="38100" rtlCol="0" anchor="ctr">
                <a:spAutoFit/>
              </a:bodyPr>
              <a:lstStyle/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600" dirty="0" smtClean="0">
                    <a:latin typeface="微软雅黑" panose="020B0503020204020204" charset="-122"/>
                    <a:ea typeface="微软雅黑" panose="020B0503020204020204" charset="-122"/>
                  </a:rPr>
                  <a:t>POS</a:t>
                </a:r>
                <a:r>
                  <a:rPr lang="zh-CN" altLang="en-US" sz="1600" dirty="0" smtClean="0">
                    <a:latin typeface="微软雅黑" panose="020B0503020204020204" charset="-122"/>
                    <a:ea typeface="微软雅黑" panose="020B0503020204020204" charset="-122"/>
                  </a:rPr>
                  <a:t>开票</a:t>
                </a:r>
                <a:br>
                  <a:rPr lang="en-US" altLang="zh-CN" sz="1600" dirty="0" smtClean="0">
                    <a:latin typeface="微软雅黑" panose="020B0503020204020204" charset="-122"/>
                    <a:ea typeface="微软雅黑" panose="020B0503020204020204" charset="-122"/>
                  </a:rPr>
                </a:br>
                <a:r>
                  <a:rPr lang="zh-CN" altLang="en-US" sz="1200" dirty="0" smtClean="0">
                    <a:latin typeface="微软雅黑" panose="020B0503020204020204" charset="-122"/>
                    <a:ea typeface="微软雅黑" panose="020B0503020204020204" charset="-122"/>
                  </a:rPr>
                  <a:t>（含收款、接单）</a:t>
                </a: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endParaRPr>
              </a:p>
            </p:txBody>
          </p:sp>
          <p:pic>
            <p:nvPicPr>
              <p:cNvPr id="86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20000"/>
              </a:blip>
              <a:srcRect/>
              <a:stretch>
                <a:fillRect/>
              </a:stretch>
            </p:blipFill>
            <p:spPr bwMode="auto">
              <a:xfrm>
                <a:off x="11382369" y="5566384"/>
                <a:ext cx="1416301" cy="1571637"/>
              </a:xfrm>
              <a:prstGeom prst="rect">
                <a:avLst/>
              </a:prstGeom>
              <a:ln w="127000" cap="rnd">
                <a:solidFill>
                  <a:srgbClr val="FFFFFF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91" name="Picture 1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5430523" y="1357274"/>
                <a:ext cx="976319" cy="1785950"/>
              </a:xfrm>
              <a:prstGeom prst="rect">
                <a:avLst/>
              </a:prstGeom>
              <a:ln w="127000" cap="rnd">
                <a:solidFill>
                  <a:srgbClr val="FFFFFF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92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11168055" y="1500149"/>
                <a:ext cx="1701679" cy="1561431"/>
              </a:xfrm>
              <a:prstGeom prst="rect">
                <a:avLst/>
              </a:prstGeom>
              <a:ln w="127000" cap="rnd">
                <a:solidFill>
                  <a:srgbClr val="FFFFFF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13013284" y="1865061"/>
                <a:ext cx="1515110" cy="6337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5718" tIns="35718" rIns="35718" bIns="35718" numCol="1" spcCol="38100" rtlCol="0" anchor="ctr">
                <a:spAutoFit/>
              </a:bodyPr>
              <a:lstStyle/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600" dirty="0" smtClean="0">
                    <a:latin typeface="微软雅黑" panose="020B0503020204020204" charset="-122"/>
                    <a:ea typeface="微软雅黑" panose="020B0503020204020204" charset="-122"/>
                  </a:rPr>
                  <a:t>PC</a:t>
                </a:r>
                <a:r>
                  <a:rPr lang="zh-CN" altLang="en-US" sz="1600" dirty="0" smtClean="0">
                    <a:latin typeface="微软雅黑" panose="020B0503020204020204" charset="-122"/>
                    <a:ea typeface="微软雅黑" panose="020B0503020204020204" charset="-122"/>
                  </a:rPr>
                  <a:t>开票</a:t>
                </a:r>
                <a:endPara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2842310" y="5859738"/>
                <a:ext cx="2580640" cy="10033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5718" tIns="35718" rIns="35718" bIns="35718" numCol="1" spcCol="38100" rtlCol="0" anchor="ctr">
                <a:spAutoFit/>
              </a:bodyPr>
              <a:lstStyle/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sz="1600" dirty="0" smtClean="0">
                    <a:latin typeface="微软雅黑" panose="020B0503020204020204" charset="-122"/>
                    <a:ea typeface="微软雅黑" panose="020B0503020204020204" charset="-122"/>
                  </a:rPr>
                  <a:t>收银台开票</a:t>
                </a:r>
                <a:endPara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1200" dirty="0" smtClean="0">
                    <a:latin typeface="微软雅黑" panose="020B0503020204020204" charset="-122"/>
                    <a:ea typeface="微软雅黑" panose="020B0503020204020204" charset="-122"/>
                  </a:rPr>
                  <a:t>（含收款、接单）</a:t>
                </a: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6939285" y="1787273"/>
                <a:ext cx="1776730" cy="10033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5718" tIns="35718" rIns="35718" bIns="35718" numCol="1" spcCol="38100" rtlCol="0" anchor="ctr">
                <a:spAutoFit/>
              </a:bodyPr>
              <a:lstStyle/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sz="1600" dirty="0" smtClean="0">
                    <a:latin typeface="微软雅黑" panose="020B0503020204020204" charset="-122"/>
                    <a:ea typeface="微软雅黑" panose="020B0503020204020204" charset="-122"/>
                  </a:rPr>
                  <a:t>手机开票</a:t>
                </a:r>
                <a:endPara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1200" dirty="0" smtClean="0">
                    <a:latin typeface="微软雅黑" panose="020B0503020204020204" charset="-122"/>
                    <a:ea typeface="微软雅黑" panose="020B0503020204020204" charset="-122"/>
                  </a:rPr>
                  <a:t>（含收款）</a:t>
                </a:r>
                <a:endParaRPr lang="en-US" altLang="zh-CN" sz="1200" dirty="0" smtClean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6931229" y="4034310"/>
                <a:ext cx="2184400" cy="10033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5718" tIns="35718" rIns="35718" bIns="35718" numCol="1" spcCol="38100" rtlCol="0" anchor="ctr">
                <a:spAutoFit/>
              </a:bodyPr>
              <a:lstStyle/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sz="1600" dirty="0" smtClean="0">
                    <a:latin typeface="微软雅黑" panose="020B0503020204020204" charset="-122"/>
                    <a:ea typeface="微软雅黑" panose="020B0503020204020204" charset="-122"/>
                  </a:rPr>
                  <a:t>扫码台开票</a:t>
                </a:r>
                <a:endPara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1200" dirty="0" smtClean="0">
                    <a:latin typeface="微软雅黑" panose="020B0503020204020204" charset="-122"/>
                    <a:ea typeface="微软雅黑" panose="020B0503020204020204" charset="-122"/>
                  </a:rPr>
                  <a:t>（含收款）</a:t>
                </a:r>
                <a:endParaRPr lang="en-US" altLang="zh-CN" sz="1200" dirty="0" smtClean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pic>
            <p:nvPicPr>
              <p:cNvPr id="97" name="Picture 2" descr="C:\我的工作栏\【 数族工作 】\{ 渠道运营：独立项目工作管理}\[2017.10.10.和富友进行POS或支付费率补贴市场推广合作]\【全能码牌（支付+开票）市场推广】\对现状系统导出二维码牌功能和码牌界面的修改意见\现状码牌拍照(PS后图片)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10000"/>
              </a:blip>
              <a:srcRect l="12419" t="25064" r="10996" b="13228"/>
              <a:stretch>
                <a:fillRect/>
              </a:stretch>
            </p:blipFill>
            <p:spPr bwMode="auto">
              <a:xfrm>
                <a:off x="15542558" y="5533136"/>
                <a:ext cx="1224136" cy="1753492"/>
              </a:xfrm>
              <a:prstGeom prst="rect">
                <a:avLst/>
              </a:prstGeom>
              <a:ln w="127000" cap="rnd">
                <a:solidFill>
                  <a:srgbClr val="FFFFFF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17054292" y="5859240"/>
                <a:ext cx="1776730" cy="10033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5718" tIns="35718" rIns="35718" bIns="35718" numCol="1" spcCol="38100" rtlCol="0" anchor="ctr">
                <a:spAutoFit/>
              </a:bodyPr>
              <a:lstStyle/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sz="1600" dirty="0" smtClean="0">
                    <a:latin typeface="微软雅黑" panose="020B0503020204020204" charset="-122"/>
                    <a:ea typeface="微软雅黑" panose="020B0503020204020204" charset="-122"/>
                  </a:rPr>
                  <a:t>码牌开票</a:t>
                </a:r>
                <a:endPara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1200" dirty="0" smtClean="0">
                    <a:latin typeface="微软雅黑" panose="020B0503020204020204" charset="-122"/>
                    <a:ea typeface="微软雅黑" panose="020B0503020204020204" charset="-122"/>
                  </a:rPr>
                  <a:t>（含收款）</a:t>
                </a:r>
                <a:endParaRPr lang="en-US" altLang="zh-CN" sz="1200" dirty="0" smtClean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pic>
            <p:nvPicPr>
              <p:cNvPr id="99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20000"/>
              </a:blip>
              <a:srcRect/>
              <a:stretch>
                <a:fillRect/>
              </a:stretch>
            </p:blipFill>
            <p:spPr bwMode="auto">
              <a:xfrm>
                <a:off x="15470550" y="3697408"/>
                <a:ext cx="1368152" cy="1409022"/>
              </a:xfrm>
              <a:prstGeom prst="rect">
                <a:avLst/>
              </a:prstGeom>
              <a:ln w="127000" cap="rnd">
                <a:solidFill>
                  <a:srgbClr val="FFFFFF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101" name="圆角矩形 100"/>
              <p:cNvSpPr/>
              <p:nvPr/>
            </p:nvSpPr>
            <p:spPr>
              <a:xfrm>
                <a:off x="10406050" y="996150"/>
                <a:ext cx="9001188" cy="6705445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35718" tIns="35718" rIns="35718" bIns="35718" numCol="1" spcCol="38100" rtlCol="0" anchor="ctr">
                <a:spAutoFit/>
              </a:bodyPr>
              <a:lstStyle/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zh-CN" sz="1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zh-CN" sz="1600" dirty="0" smtClean="0">
                  <a:solidFill>
                    <a:srgbClr val="FFFFFF"/>
                  </a:solidFill>
                </a:endParaRPr>
              </a:p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zh-CN" sz="1600" dirty="0" smtClean="0">
                  <a:solidFill>
                    <a:srgbClr val="FFFFFF"/>
                  </a:solidFill>
                </a:endParaRPr>
              </a:p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zh-CN" sz="1600" dirty="0" smtClean="0">
                  <a:solidFill>
                    <a:srgbClr val="FFFFFF"/>
                  </a:solidFill>
                </a:endParaRPr>
              </a:p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zh-CN" sz="1600" dirty="0" smtClean="0">
                  <a:solidFill>
                    <a:srgbClr val="FFFFFF"/>
                  </a:solidFill>
                </a:endParaRPr>
              </a:p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zh-CN" sz="1600" dirty="0" smtClean="0">
                  <a:solidFill>
                    <a:srgbClr val="FFFFFF"/>
                  </a:solidFill>
                </a:endParaRPr>
              </a:p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zh-CN" sz="1600" dirty="0" smtClean="0">
                  <a:solidFill>
                    <a:srgbClr val="FFFFFF"/>
                  </a:solidFill>
                </a:endParaRPr>
              </a:p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zh-CN" sz="1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zh-CN" sz="1600" dirty="0" smtClean="0">
                  <a:solidFill>
                    <a:srgbClr val="FFFFFF"/>
                  </a:solidFill>
                </a:endParaRPr>
              </a:p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zh-CN" sz="1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zh-CN" sz="1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  <a:p>
                <a:pPr marL="0" marR="0" indent="0" algn="ctr" defTabSz="82105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zh-CN" sz="1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12406314" y="7788185"/>
              <a:ext cx="4881880" cy="6337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8" tIns="35718" rIns="35718" bIns="35718" numCol="1" spcCol="38100" rtlCol="0" anchor="ctr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</a:rPr>
                <a:t>提供多种支付</a:t>
              </a:r>
              <a:r>
                <a:rPr lang="en-US" altLang="zh-CN" sz="1600" b="1" dirty="0" smtClean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r>
                <a:rPr lang="zh-CN" altLang="en-US" sz="1600" b="1" dirty="0" smtClean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</a:rPr>
                <a:t>开票软硬件</a:t>
              </a:r>
              <a:endParaRPr kumimoji="0" lang="zh-CN" altLang="en-US" sz="16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</p:grpSp>
      <p:sp>
        <p:nvSpPr>
          <p:cNvPr id="105" name="右箭头 104"/>
          <p:cNvSpPr/>
          <p:nvPr/>
        </p:nvSpPr>
        <p:spPr>
          <a:xfrm>
            <a:off x="8917801" y="1591775"/>
            <a:ext cx="642942" cy="67405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478336" y="1465463"/>
            <a:ext cx="1468120" cy="882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企业</a:t>
            </a:r>
            <a:endParaRPr kumimoji="0" lang="en-US" altLang="zh-CN" sz="2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  <a:p>
            <a:pPr marL="0" marR="0" indent="0" algn="ctr" defTabSz="821055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（或商户）</a:t>
            </a: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396189" y="4949355"/>
            <a:ext cx="1087120" cy="8096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能力</a:t>
            </a:r>
            <a:r>
              <a:rPr kumimoji="0" lang="zh-CN" alt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开放</a:t>
            </a:r>
            <a:endParaRPr kumimoji="0" lang="en-US" altLang="zh-CN" sz="2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  <a:p>
            <a:pPr marL="0" marR="0" indent="0" algn="ctr" defTabSz="821055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平台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6024562" y="4287470"/>
            <a:ext cx="3107553" cy="2033556"/>
            <a:chOff x="13406446" y="9289320"/>
            <a:chExt cx="6215106" cy="4067111"/>
          </a:xfrm>
        </p:grpSpPr>
        <p:sp>
          <p:nvSpPr>
            <p:cNvPr id="108" name="椭圆 107"/>
            <p:cNvSpPr/>
            <p:nvPr/>
          </p:nvSpPr>
          <p:spPr>
            <a:xfrm>
              <a:off x="13618952" y="9962236"/>
              <a:ext cx="785818" cy="86389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13618952" y="11891062"/>
              <a:ext cx="785818" cy="86389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4763768" y="9289320"/>
              <a:ext cx="4572032" cy="2059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marL="0" marR="0" indent="0" algn="l" defTabSz="821055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000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开票接口：</a:t>
              </a:r>
              <a:endPara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indent="0" algn="l" defTabSz="821055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</a:pPr>
              <a:r>
                <a:rPr lang="zh-CN" altLang="en-US" sz="1600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电票、平推票、卷票</a:t>
              </a:r>
              <a:endPara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indent="0" algn="l" defTabSz="821055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</a:pPr>
              <a:r>
                <a:rPr kumimoji="0" lang="en-US" altLang="zh-CN" sz="16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 </a:t>
              </a:r>
              <a:r>
                <a:rPr kumimoji="0" lang="zh-CN" altLang="en-US" sz="16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Helvetica Light"/>
                </a:rPr>
                <a:t>相关接口、硬件能力</a:t>
              </a:r>
              <a:endPara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4763768" y="11296491"/>
              <a:ext cx="4857784" cy="2059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marL="0" marR="0" indent="0" algn="l" defTabSz="821055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000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支付接口</a:t>
              </a:r>
              <a:endPara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indent="0" algn="l" defTabSz="821055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</a:pPr>
              <a:r>
                <a:rPr lang="zh-CN" altLang="en-US" sz="1600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微信、支付宝</a:t>
              </a:r>
              <a:endPara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indent="0" algn="l" defTabSz="821055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</a:pPr>
              <a:r>
                <a:rPr lang="en-US" altLang="zh-CN" sz="1600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贷记卡、借记卡、闪付</a:t>
              </a:r>
              <a:endPara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  <p:sp>
          <p:nvSpPr>
            <p:cNvPr id="112" name="流程图: 可选过程 111"/>
            <p:cNvSpPr/>
            <p:nvPr/>
          </p:nvSpPr>
          <p:spPr>
            <a:xfrm>
              <a:off x="13406446" y="9496487"/>
              <a:ext cx="1188000" cy="3705003"/>
            </a:xfrm>
            <a:prstGeom prst="flowChartAlternateProcess">
              <a:avLst/>
            </a:prstGeom>
            <a:noFill/>
            <a:ln w="57150">
              <a:solidFill>
                <a:schemeClr val="accent4"/>
              </a:solidFill>
              <a:prstDash val="sysDot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  <a:p>
              <a:pPr marL="0" marR="0" indent="0" algn="ctr" defTabSz="82105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zh-CN" sz="16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3" name="左大括号 112"/>
          <p:cNvSpPr/>
          <p:nvPr/>
        </p:nvSpPr>
        <p:spPr>
          <a:xfrm>
            <a:off x="5595934" y="4687997"/>
            <a:ext cx="250033" cy="1321603"/>
          </a:xfrm>
          <a:prstGeom prst="leftBrace">
            <a:avLst/>
          </a:prstGeom>
          <a:noFill/>
          <a:ln w="762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22859" rIns="45719" bIns="2285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5" name="圆角矩形 114"/>
          <p:cNvSpPr/>
          <p:nvPr/>
        </p:nvSpPr>
        <p:spPr>
          <a:xfrm>
            <a:off x="4274331" y="4106499"/>
            <a:ext cx="4857784" cy="2261453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6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1600" dirty="0" smtClean="0">
              <a:solidFill>
                <a:srgbClr val="FFFFFF"/>
              </a:solidFill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1600" dirty="0" smtClean="0">
              <a:solidFill>
                <a:srgbClr val="FFFFFF"/>
              </a:solidFill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1600" dirty="0" smtClean="0">
              <a:solidFill>
                <a:srgbClr val="FFFFFF"/>
              </a:solidFill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1600" dirty="0" smtClean="0">
              <a:solidFill>
                <a:srgbClr val="FFFFFF"/>
              </a:solidFill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1600" dirty="0" smtClean="0">
              <a:solidFill>
                <a:srgbClr val="FFFFFF"/>
              </a:solidFill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1600" dirty="0" smtClean="0">
              <a:solidFill>
                <a:srgbClr val="FFFFFF"/>
              </a:solidFill>
            </a:endParaRPr>
          </a:p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6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6" name="右箭头 115"/>
          <p:cNvSpPr/>
          <p:nvPr/>
        </p:nvSpPr>
        <p:spPr>
          <a:xfrm>
            <a:off x="9274991" y="4877923"/>
            <a:ext cx="642942" cy="67405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025090" y="4374404"/>
            <a:ext cx="1927225" cy="1732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行业软件开发商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智能硬件制造商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新零售生态伙伴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渠道伙伴</a:t>
            </a:r>
            <a:endParaRPr kumimoji="0" lang="zh-CN" alt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187267" y="6397537"/>
            <a:ext cx="2924810" cy="316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r>
              <a:rPr lang="zh-CN" altLang="en-US" sz="1600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对合作伙伴开放开票和支付能力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6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6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WPS 演示</Application>
  <PresentationFormat>宽屏</PresentationFormat>
  <Paragraphs>260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Helvetica Light</vt:lpstr>
      <vt:lpstr>Helvetica</vt:lpstr>
      <vt:lpstr>微软雅黑</vt:lpstr>
      <vt:lpstr>楷体</vt:lpstr>
      <vt:lpstr>Calibri Light</vt:lpstr>
      <vt:lpstr>Calibri</vt:lpstr>
      <vt:lpstr>Arial Unicode MS</vt:lpstr>
      <vt:lpstr>Office 主题</vt:lpstr>
      <vt:lpstr>White</vt:lpstr>
      <vt:lpstr>Package</vt:lpstr>
      <vt:lpstr>Package</vt:lpstr>
      <vt:lpstr>南京数族信息科技有限公司 公司及产品介绍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guifuliang</dc:creator>
  <cp:lastModifiedBy>郑小容</cp:lastModifiedBy>
  <cp:revision>5</cp:revision>
  <dcterms:created xsi:type="dcterms:W3CDTF">2020-10-14T06:42:00Z</dcterms:created>
  <dcterms:modified xsi:type="dcterms:W3CDTF">2021-11-13T17:29:41Z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CB418D1F65114ABFB0FD7AF2CFD158A3</vt:lpwstr>
  </property>
</Properties>
</file>