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2" r:id="rId4"/>
    <p:sldId id="260" r:id="rId5"/>
    <p:sldId id="261" r:id="rId6"/>
    <p:sldId id="262" r:id="rId7"/>
    <p:sldId id="263" r:id="rId8"/>
    <p:sldId id="271" r:id="rId9"/>
    <p:sldId id="264" r:id="rId10"/>
    <p:sldId id="265" r:id="rId11"/>
    <p:sldId id="269" r:id="rId12"/>
    <p:sldId id="266" r:id="rId13"/>
    <p:sldId id="267" r:id="rId14"/>
    <p:sldId id="275" r:id="rId15"/>
    <p:sldId id="268" r:id="rId16"/>
    <p:sldId id="270" r:id="rId17"/>
    <p:sldId id="272" r:id="rId18"/>
    <p:sldId id="273" r:id="rId19"/>
    <p:sldId id="274" r:id="rId20"/>
    <p:sldId id="278" r:id="rId21"/>
    <p:sldId id="276" r:id="rId22"/>
    <p:sldId id="257" r:id="rId23"/>
    <p:sldId id="277" r:id="rId24"/>
    <p:sldId id="279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23F"/>
    <a:srgbClr val="11385B"/>
    <a:srgbClr val="FFC000"/>
    <a:srgbClr val="333333"/>
    <a:srgbClr val="FFF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3429" autoAdjust="0"/>
  </p:normalViewPr>
  <p:slideViewPr>
    <p:cSldViewPr snapToGrid="0">
      <p:cViewPr varScale="1">
        <p:scale>
          <a:sx n="63" d="100"/>
          <a:sy n="63" d="100"/>
        </p:scale>
        <p:origin x="83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DC195-B1B9-4113-AA75-0D3118D9CF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E8BB7-4055-4164-AACD-44E51B572A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DC195-B1B9-4113-AA75-0D3118D9CF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E8BB7-4055-4164-AACD-44E51B572A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DC195-B1B9-4113-AA75-0D3118D9CF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E8BB7-4055-4164-AACD-44E51B572A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DC195-B1B9-4113-AA75-0D3118D9CF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E8BB7-4055-4164-AACD-44E51B572A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DC195-B1B9-4113-AA75-0D3118D9CF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E8BB7-4055-4164-AACD-44E51B572A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DC195-B1B9-4113-AA75-0D3118D9CF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E8BB7-4055-4164-AACD-44E51B572A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DC195-B1B9-4113-AA75-0D3118D9CF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E8BB7-4055-4164-AACD-44E51B572A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DC195-B1B9-4113-AA75-0D3118D9CF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E8BB7-4055-4164-AACD-44E51B572A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DC195-B1B9-4113-AA75-0D3118D9CF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E8BB7-4055-4164-AACD-44E51B572A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DC195-B1B9-4113-AA75-0D3118D9CF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E8BB7-4055-4164-AACD-44E51B572A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DC195-B1B9-4113-AA75-0D3118D9CF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E8BB7-4055-4164-AACD-44E51B572A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534180" y="264160"/>
            <a:ext cx="1270000" cy="115824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-1534180" y="1544320"/>
            <a:ext cx="1270000" cy="1158240"/>
          </a:xfrm>
          <a:prstGeom prst="rect">
            <a:avLst/>
          </a:prstGeom>
          <a:solidFill>
            <a:srgbClr val="FBC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矩形: 圆角 6"/>
          <p:cNvSpPr/>
          <p:nvPr/>
        </p:nvSpPr>
        <p:spPr>
          <a:xfrm>
            <a:off x="2916556" y="3272989"/>
            <a:ext cx="6755128" cy="175489"/>
          </a:xfrm>
          <a:prstGeom prst="roundRect">
            <a:avLst>
              <a:gd name="adj" fmla="val 2942"/>
            </a:avLst>
          </a:prstGeom>
          <a:solidFill>
            <a:srgbClr val="113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2977860" y="2103437"/>
            <a:ext cx="646843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000" dirty="0">
                <a:solidFill>
                  <a:srgbClr val="11385B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校管家电子合同</a:t>
            </a:r>
            <a:endParaRPr lang="zh-CN" altLang="en-US" sz="7000" dirty="0">
              <a:solidFill>
                <a:srgbClr val="11385B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80" name="矩形: 圆角 79"/>
          <p:cNvSpPr/>
          <p:nvPr/>
        </p:nvSpPr>
        <p:spPr>
          <a:xfrm>
            <a:off x="2520316" y="3384233"/>
            <a:ext cx="6755128" cy="175489"/>
          </a:xfrm>
          <a:prstGeom prst="roundRect">
            <a:avLst>
              <a:gd name="adj" fmla="val 2942"/>
            </a:avLst>
          </a:prstGeom>
          <a:solidFill>
            <a:srgbClr val="FBC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23F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029041" y="3614836"/>
            <a:ext cx="21339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800" dirty="0">
                <a:solidFill>
                  <a:srgbClr val="11385B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内部培训</a:t>
            </a:r>
            <a:endParaRPr lang="zh-CN" altLang="en-US" sz="38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246673" y="1302195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246673" y="1462170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pic>
        <p:nvPicPr>
          <p:cNvPr id="105" name="图片 104" descr="形状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45" y="4880124"/>
            <a:ext cx="2181649" cy="18083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915443" y="1140582"/>
            <a:ext cx="2584267" cy="577666"/>
            <a:chOff x="1667085" y="1295865"/>
            <a:chExt cx="2584267" cy="557098"/>
          </a:xfrm>
        </p:grpSpPr>
        <p:sp>
          <p:nvSpPr>
            <p:cNvPr id="38" name="矩形 37"/>
            <p:cNvSpPr/>
            <p:nvPr/>
          </p:nvSpPr>
          <p:spPr>
            <a:xfrm>
              <a:off x="1667085" y="1295865"/>
              <a:ext cx="2584267" cy="55709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810651" y="1329733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合同取值修改</a:t>
              </a:r>
              <a:endPara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pic>
        <p:nvPicPr>
          <p:cNvPr id="3" name="图片 2" descr="图形用户界面, 应用程序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1013" y="1730526"/>
            <a:ext cx="10613123" cy="37428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1385B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文本框 31"/>
          <p:cNvSpPr txBox="1"/>
          <p:nvPr/>
        </p:nvSpPr>
        <p:spPr>
          <a:xfrm>
            <a:off x="811013" y="4656200"/>
            <a:ext cx="9608066" cy="400110"/>
          </a:xfrm>
          <a:prstGeom prst="rect">
            <a:avLst/>
          </a:prstGeom>
          <a:solidFill>
            <a:srgbClr val="11385B"/>
          </a:solidFill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C000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合同章位置使用白色字体的“</a:t>
            </a:r>
            <a:r>
              <a:rPr lang="en-US" altLang="zh-CN" sz="2000" dirty="0">
                <a:solidFill>
                  <a:srgbClr val="FFC000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@</a:t>
            </a:r>
            <a:r>
              <a:rPr lang="zh-CN" altLang="en-US" sz="2000" dirty="0">
                <a:solidFill>
                  <a:srgbClr val="FFC000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机构盖章处</a:t>
            </a:r>
            <a:r>
              <a:rPr lang="zh-CN" altLang="en-US" sz="2000" dirty="0">
                <a:solidFill>
                  <a:srgbClr val="FFC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，</a:t>
            </a:r>
            <a:r>
              <a:rPr lang="zh-CN" altLang="en-US" sz="2000" dirty="0">
                <a:solidFill>
                  <a:srgbClr val="FFC000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签名位置使用白色字体的“</a:t>
            </a:r>
            <a:r>
              <a:rPr lang="en-US" altLang="zh-CN" sz="2000" dirty="0">
                <a:solidFill>
                  <a:srgbClr val="FFC000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@</a:t>
            </a:r>
            <a:r>
              <a:rPr lang="zh-CN" altLang="en-US" sz="2000" dirty="0">
                <a:solidFill>
                  <a:srgbClr val="FFC000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签名”</a:t>
            </a:r>
            <a:endParaRPr lang="zh-CN" altLang="en-US" sz="2000" dirty="0">
              <a:solidFill>
                <a:srgbClr val="FFC00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828472" y="1148797"/>
            <a:ext cx="1802096" cy="577666"/>
            <a:chOff x="1667086" y="1275297"/>
            <a:chExt cx="1802096" cy="577666"/>
          </a:xfrm>
        </p:grpSpPr>
        <p:sp>
          <p:nvSpPr>
            <p:cNvPr id="41" name="矩形 40"/>
            <p:cNvSpPr/>
            <p:nvPr/>
          </p:nvSpPr>
          <p:spPr>
            <a:xfrm>
              <a:off x="1667086" y="1275297"/>
              <a:ext cx="1802096" cy="577666"/>
            </a:xfrm>
            <a:prstGeom prst="rect">
              <a:avLst/>
            </a:prstGeom>
            <a:solidFill>
              <a:srgbClr val="1138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C23F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785251" y="1295865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BC23F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开配置项</a:t>
              </a:r>
              <a:endParaRPr lang="zh-CN" altLang="en-US" sz="2800" dirty="0">
                <a:solidFill>
                  <a:srgbClr val="FBC23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776605" y="1150503"/>
            <a:ext cx="1802096" cy="573286"/>
          </a:xfrm>
          <a:prstGeom prst="rect">
            <a:avLst/>
          </a:prstGeom>
          <a:solidFill>
            <a:srgbClr val="113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1059870" y="121183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BC23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做合同</a:t>
            </a:r>
            <a:endParaRPr lang="zh-CN" altLang="en-US" sz="2800" dirty="0">
              <a:solidFill>
                <a:srgbClr val="FBC23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5" name="箭头: 右 44"/>
          <p:cNvSpPr/>
          <p:nvPr/>
        </p:nvSpPr>
        <p:spPr>
          <a:xfrm>
            <a:off x="2311772" y="1261692"/>
            <a:ext cx="512326" cy="344081"/>
          </a:xfrm>
          <a:prstGeom prst="rightArrow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箭头: 右 45"/>
          <p:cNvSpPr/>
          <p:nvPr/>
        </p:nvSpPr>
        <p:spPr>
          <a:xfrm>
            <a:off x="4559126" y="1247285"/>
            <a:ext cx="319137" cy="344081"/>
          </a:xfrm>
          <a:prstGeom prst="rightArrow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449098" y="805617"/>
            <a:ext cx="1802096" cy="5693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8694263" y="82422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导模板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6" name="图片 5" descr="图形用户界面, 应用程序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1197" y="1522095"/>
            <a:ext cx="7505700" cy="46958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1385B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5198533" y="4233333"/>
            <a:ext cx="3250565" cy="781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653890" y="795440"/>
            <a:ext cx="2584267" cy="577666"/>
          </a:xfrm>
          <a:prstGeom prst="rect">
            <a:avLst/>
          </a:prstGeom>
          <a:solidFill>
            <a:srgbClr val="113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5797456" y="824223"/>
            <a:ext cx="2339102" cy="542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C000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合同取值修改</a:t>
            </a:r>
            <a:endParaRPr lang="zh-CN" altLang="en-US" sz="2800" dirty="0">
              <a:solidFill>
                <a:srgbClr val="FFC000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615044" y="803655"/>
            <a:ext cx="1802096" cy="577666"/>
          </a:xfrm>
          <a:prstGeom prst="rect">
            <a:avLst/>
          </a:prstGeom>
          <a:solidFill>
            <a:srgbClr val="113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23F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733209" y="82422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BC23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开配置项</a:t>
            </a:r>
            <a:endParaRPr lang="zh-CN" altLang="en-US" sz="2800" dirty="0">
              <a:solidFill>
                <a:srgbClr val="FBC23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563177" y="805361"/>
            <a:ext cx="1802096" cy="573286"/>
          </a:xfrm>
          <a:prstGeom prst="rect">
            <a:avLst/>
          </a:prstGeom>
          <a:solidFill>
            <a:srgbClr val="113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846442" y="82422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BC23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做合同</a:t>
            </a:r>
            <a:endParaRPr lang="zh-CN" altLang="en-US" sz="2800" dirty="0">
              <a:solidFill>
                <a:srgbClr val="FBC23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6" name="箭头: 右 45"/>
          <p:cNvSpPr/>
          <p:nvPr/>
        </p:nvSpPr>
        <p:spPr>
          <a:xfrm>
            <a:off x="3098344" y="916550"/>
            <a:ext cx="512326" cy="344081"/>
          </a:xfrm>
          <a:prstGeom prst="rightArrow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箭头: 右 46"/>
          <p:cNvSpPr/>
          <p:nvPr/>
        </p:nvSpPr>
        <p:spPr>
          <a:xfrm>
            <a:off x="5345698" y="902143"/>
            <a:ext cx="319137" cy="344081"/>
          </a:xfrm>
          <a:prstGeom prst="rightArrow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箭头: 右 47"/>
          <p:cNvSpPr/>
          <p:nvPr/>
        </p:nvSpPr>
        <p:spPr>
          <a:xfrm>
            <a:off x="8124737" y="911883"/>
            <a:ext cx="319137" cy="344081"/>
          </a:xfrm>
          <a:prstGeom prst="rightArrow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18238" y="1109280"/>
            <a:ext cx="8562020" cy="4741625"/>
            <a:chOff x="1948482" y="1188433"/>
            <a:chExt cx="8562020" cy="4741625"/>
          </a:xfrm>
        </p:grpSpPr>
        <p:pic>
          <p:nvPicPr>
            <p:cNvPr id="3" name="图片 2" descr="图形用户界面, 文本, 电子邮件&#10;&#10;描述已自动生成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48482" y="1188433"/>
              <a:ext cx="8562020" cy="4741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C000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矩形 3"/>
            <p:cNvSpPr/>
            <p:nvPr/>
          </p:nvSpPr>
          <p:spPr>
            <a:xfrm>
              <a:off x="4787900" y="1955800"/>
              <a:ext cx="1536700" cy="37137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8502861" y="1993900"/>
              <a:ext cx="1536700" cy="37137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338162" y="1333780"/>
            <a:ext cx="3904398" cy="400110"/>
          </a:xfrm>
          <a:prstGeom prst="rect">
            <a:avLst/>
          </a:prstGeom>
          <a:solidFill>
            <a:srgbClr val="11385B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FFC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新版本合同上传界面的区分</a:t>
            </a:r>
            <a:endParaRPr lang="zh-CN" altLang="en-US" sz="2000" dirty="0">
              <a:solidFill>
                <a:srgbClr val="FFC00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30" name="箭头: 右 29"/>
          <p:cNvSpPr/>
          <p:nvPr/>
        </p:nvSpPr>
        <p:spPr>
          <a:xfrm>
            <a:off x="9212834" y="2680833"/>
            <a:ext cx="319137" cy="344081"/>
          </a:xfrm>
          <a:prstGeom prst="rightArrow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右 30"/>
          <p:cNvSpPr/>
          <p:nvPr/>
        </p:nvSpPr>
        <p:spPr>
          <a:xfrm>
            <a:off x="5681360" y="2697885"/>
            <a:ext cx="319137" cy="344081"/>
          </a:xfrm>
          <a:prstGeom prst="rightArrow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右 31"/>
          <p:cNvSpPr/>
          <p:nvPr/>
        </p:nvSpPr>
        <p:spPr>
          <a:xfrm>
            <a:off x="2796675" y="2690354"/>
            <a:ext cx="512326" cy="344081"/>
          </a:xfrm>
          <a:prstGeom prst="rightArrow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548484" y="2584120"/>
            <a:ext cx="1427686" cy="5693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9858325" y="2623046"/>
            <a:ext cx="71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使用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021517" y="2580269"/>
            <a:ext cx="3268844" cy="5693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035707" y="2623046"/>
            <a:ext cx="3268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选择合同</a:t>
            </a:r>
            <a:r>
              <a:rPr lang="en-US" altLang="zh-CN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+</a:t>
            </a:r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适用校区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324358" y="2580269"/>
            <a:ext cx="2457255" cy="5776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410774" y="262304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授权自动签署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61508" y="2579165"/>
            <a:ext cx="1802096" cy="5732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358588" y="262304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主体认证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032030" y="3590677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11385B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这是学校要做的部分</a:t>
            </a:r>
            <a:endParaRPr lang="zh-CN" altLang="en-US" sz="3200" b="1" dirty="0">
              <a:solidFill>
                <a:srgbClr val="11385B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113856" y="956309"/>
            <a:ext cx="2496244" cy="538311"/>
            <a:chOff x="1667086" y="1314651"/>
            <a:chExt cx="2496244" cy="538311"/>
          </a:xfrm>
        </p:grpSpPr>
        <p:sp>
          <p:nvSpPr>
            <p:cNvPr id="38" name="矩形 37"/>
            <p:cNvSpPr/>
            <p:nvPr/>
          </p:nvSpPr>
          <p:spPr>
            <a:xfrm>
              <a:off x="1667086" y="1314651"/>
              <a:ext cx="2496244" cy="53831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46890" y="1327203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去做主体认证</a:t>
              </a:r>
              <a:endPara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pic>
        <p:nvPicPr>
          <p:cNvPr id="3" name="图片 2" descr="图形用户界面, 文本, 应用程序, 电子邮件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366" y="1521513"/>
            <a:ext cx="7949763" cy="456424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1385B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2193660" y="3163614"/>
            <a:ext cx="1722292" cy="10300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箭头: 下 4"/>
          <p:cNvSpPr/>
          <p:nvPr/>
        </p:nvSpPr>
        <p:spPr>
          <a:xfrm rot="5400000">
            <a:off x="3599155" y="3298913"/>
            <a:ext cx="430924" cy="599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569700" y="4780141"/>
            <a:ext cx="6436399" cy="400110"/>
          </a:xfrm>
          <a:prstGeom prst="rect">
            <a:avLst/>
          </a:prstGeom>
          <a:solidFill>
            <a:srgbClr val="11385B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FFC000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新增主体，填写的名称，可以写学校营业执照上的名称</a:t>
            </a:r>
            <a:endParaRPr lang="zh-CN" altLang="en-US" sz="2000" dirty="0">
              <a:solidFill>
                <a:srgbClr val="FFC00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pic>
        <p:nvPicPr>
          <p:cNvPr id="32" name="图片 31" descr="图形用户界面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141" y="1004397"/>
            <a:ext cx="8173940" cy="490587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1385B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文本框 32"/>
          <p:cNvSpPr txBox="1"/>
          <p:nvPr/>
        </p:nvSpPr>
        <p:spPr>
          <a:xfrm>
            <a:off x="1515435" y="4132813"/>
            <a:ext cx="5995163" cy="400110"/>
          </a:xfrm>
          <a:prstGeom prst="rect">
            <a:avLst/>
          </a:prstGeom>
          <a:solidFill>
            <a:srgbClr val="11385B"/>
          </a:solidFill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C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这里的企业管理员，可以理解为就是当前的操作者</a:t>
            </a:r>
            <a:endParaRPr lang="zh-CN" altLang="en-US" sz="2000" dirty="0">
              <a:solidFill>
                <a:srgbClr val="FFC00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pic>
        <p:nvPicPr>
          <p:cNvPr id="6" name="图片 5" descr="图形用户界面, 文本, 应用程序, 电子邮件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7870" y="645008"/>
            <a:ext cx="8124355" cy="556798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1385B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文本框 24"/>
          <p:cNvSpPr txBox="1"/>
          <p:nvPr/>
        </p:nvSpPr>
        <p:spPr>
          <a:xfrm>
            <a:off x="1569700" y="4892882"/>
            <a:ext cx="6436399" cy="400110"/>
          </a:xfrm>
          <a:prstGeom prst="rect">
            <a:avLst/>
          </a:prstGeom>
          <a:solidFill>
            <a:srgbClr val="11385B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FFC000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这边填写完成资料，下一步之后，可以关闭掉网页</a:t>
            </a:r>
            <a:endParaRPr lang="zh-CN" altLang="en-US" sz="2000" dirty="0">
              <a:solidFill>
                <a:srgbClr val="FFC00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pic>
        <p:nvPicPr>
          <p:cNvPr id="26" name="图片 25" descr="图形用户界面, 文本, 应用程序, 电子邮件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8107" y="1447144"/>
            <a:ext cx="8839103" cy="444752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1385B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组合 26"/>
          <p:cNvGrpSpPr/>
          <p:nvPr/>
        </p:nvGrpSpPr>
        <p:grpSpPr>
          <a:xfrm>
            <a:off x="1858107" y="883432"/>
            <a:ext cx="4573342" cy="555022"/>
            <a:chOff x="1667086" y="1314651"/>
            <a:chExt cx="4573342" cy="555022"/>
          </a:xfrm>
        </p:grpSpPr>
        <p:sp>
          <p:nvSpPr>
            <p:cNvPr id="28" name="矩形 27"/>
            <p:cNvSpPr/>
            <p:nvPr/>
          </p:nvSpPr>
          <p:spPr>
            <a:xfrm>
              <a:off x="1667086" y="1314651"/>
              <a:ext cx="4573342" cy="53831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46890" y="1346453"/>
              <a:ext cx="4459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认证完成后</a:t>
              </a:r>
              <a:r>
                <a:rPr lang="en-US" altLang="zh-CN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—</a:t>
              </a:r>
              <a:r>
                <a:rPr lang="zh-CN" altLang="en-US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授权自动签署</a:t>
              </a:r>
              <a:endPara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644747" y="872530"/>
            <a:ext cx="5312714" cy="538311"/>
            <a:chOff x="1667085" y="1314651"/>
            <a:chExt cx="5457093" cy="538311"/>
          </a:xfrm>
        </p:grpSpPr>
        <p:sp>
          <p:nvSpPr>
            <p:cNvPr id="28" name="矩形 27"/>
            <p:cNvSpPr/>
            <p:nvPr/>
          </p:nvSpPr>
          <p:spPr>
            <a:xfrm>
              <a:off x="1667085" y="1314651"/>
              <a:ext cx="5457093" cy="53831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46890" y="1327203"/>
              <a:ext cx="53772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点击修改</a:t>
              </a:r>
              <a:r>
                <a:rPr lang="en-US" altLang="zh-CN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—</a:t>
              </a:r>
              <a:r>
                <a:rPr lang="zh-CN" altLang="en-US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选择合同</a:t>
              </a:r>
              <a:r>
                <a:rPr lang="en-US" altLang="zh-CN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—</a:t>
              </a:r>
              <a:r>
                <a:rPr lang="zh-CN" altLang="en-US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选择校区</a:t>
              </a:r>
              <a:endPara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pic>
        <p:nvPicPr>
          <p:cNvPr id="3" name="图片 2" descr="图形用户界面, 应用程序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7086" y="1431756"/>
            <a:ext cx="9213571" cy="461097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1385B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30" name="箭头: 右 29"/>
          <p:cNvSpPr/>
          <p:nvPr/>
        </p:nvSpPr>
        <p:spPr>
          <a:xfrm>
            <a:off x="8446033" y="2691800"/>
            <a:ext cx="319137" cy="344081"/>
          </a:xfrm>
          <a:prstGeom prst="rightArrow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右 30"/>
          <p:cNvSpPr/>
          <p:nvPr/>
        </p:nvSpPr>
        <p:spPr>
          <a:xfrm>
            <a:off x="6072600" y="2696781"/>
            <a:ext cx="319137" cy="344081"/>
          </a:xfrm>
          <a:prstGeom prst="rightArrow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右 31"/>
          <p:cNvSpPr/>
          <p:nvPr/>
        </p:nvSpPr>
        <p:spPr>
          <a:xfrm>
            <a:off x="3233301" y="2696781"/>
            <a:ext cx="512326" cy="344081"/>
          </a:xfrm>
          <a:prstGeom prst="rightArrow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861176" y="2603154"/>
            <a:ext cx="1427686" cy="5693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9171017" y="260608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完成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63737" y="2579165"/>
            <a:ext cx="1919305" cy="5693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24682" y="2606083"/>
            <a:ext cx="1919305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签署合同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897059" y="2579165"/>
            <a:ext cx="2202682" cy="5776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983474" y="260608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初次要认证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17108" y="2579165"/>
            <a:ext cx="1802096" cy="5732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714188" y="260608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家长扫码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011010" y="3563149"/>
            <a:ext cx="4400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11385B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这是家长签合同的流程</a:t>
            </a:r>
            <a:endParaRPr lang="zh-CN" altLang="en-US" sz="3200" b="1" dirty="0">
              <a:solidFill>
                <a:srgbClr val="11385B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05504" y="4159089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11385B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只有</a:t>
            </a:r>
            <a:r>
              <a:rPr lang="zh-CN" altLang="en-US" sz="2800" b="1" dirty="0">
                <a:solidFill>
                  <a:srgbClr val="FBC23F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第一次要认证</a:t>
            </a:r>
            <a:endParaRPr lang="zh-CN" altLang="en-US" sz="2800" b="1" dirty="0">
              <a:solidFill>
                <a:srgbClr val="FBC23F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3130990" y="238095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11385B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为什么推出电子合同？</a:t>
            </a:r>
            <a:endParaRPr lang="zh-CN" altLang="en-US" sz="3200" dirty="0">
              <a:solidFill>
                <a:srgbClr val="11385B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31090" y="2507910"/>
            <a:ext cx="747982" cy="408329"/>
            <a:chOff x="1300787" y="1825709"/>
            <a:chExt cx="747982" cy="408329"/>
          </a:xfrm>
        </p:grpSpPr>
        <p:sp>
          <p:nvSpPr>
            <p:cNvPr id="7" name="矩形: 圆角 6"/>
            <p:cNvSpPr/>
            <p:nvPr/>
          </p:nvSpPr>
          <p:spPr>
            <a:xfrm>
              <a:off x="1419156" y="1825709"/>
              <a:ext cx="629613" cy="320461"/>
            </a:xfrm>
            <a:prstGeom prst="roundRect">
              <a:avLst>
                <a:gd name="adj" fmla="val 2942"/>
              </a:avLst>
            </a:prstGeom>
            <a:solidFill>
              <a:srgbClr val="1138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: 圆角 79"/>
            <p:cNvSpPr/>
            <p:nvPr/>
          </p:nvSpPr>
          <p:spPr>
            <a:xfrm>
              <a:off x="1300787" y="1913577"/>
              <a:ext cx="586462" cy="320461"/>
            </a:xfrm>
            <a:prstGeom prst="roundRect">
              <a:avLst>
                <a:gd name="adj" fmla="val 2942"/>
              </a:avLst>
            </a:prstGeom>
            <a:solidFill>
              <a:srgbClr val="FBC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C23F"/>
                </a:solidFill>
              </a:endParaRPr>
            </a:p>
          </p:txBody>
        </p:sp>
      </p:grp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246673" y="1302195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246673" y="1462170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130990" y="3200869"/>
            <a:ext cx="6830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11385B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为什么推出带法律效力的电子合同？</a:t>
            </a:r>
            <a:endParaRPr lang="zh-CN" altLang="en-US" sz="3200" dirty="0">
              <a:solidFill>
                <a:srgbClr val="11385B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220930" y="3289091"/>
            <a:ext cx="747982" cy="408329"/>
            <a:chOff x="1300787" y="1825709"/>
            <a:chExt cx="747982" cy="408329"/>
          </a:xfrm>
        </p:grpSpPr>
        <p:sp>
          <p:nvSpPr>
            <p:cNvPr id="36" name="矩形: 圆角 35"/>
            <p:cNvSpPr/>
            <p:nvPr/>
          </p:nvSpPr>
          <p:spPr>
            <a:xfrm>
              <a:off x="1300787" y="1913577"/>
              <a:ext cx="586462" cy="320461"/>
            </a:xfrm>
            <a:prstGeom prst="roundRect">
              <a:avLst>
                <a:gd name="adj" fmla="val 2942"/>
              </a:avLst>
            </a:prstGeom>
            <a:solidFill>
              <a:srgbClr val="FBC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C23F"/>
                </a:solidFill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1419156" y="1825709"/>
              <a:ext cx="629613" cy="320461"/>
            </a:xfrm>
            <a:prstGeom prst="roundRect">
              <a:avLst>
                <a:gd name="adj" fmla="val 2942"/>
              </a:avLst>
            </a:prstGeom>
            <a:solidFill>
              <a:srgbClr val="1138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pic>
        <p:nvPicPr>
          <p:cNvPr id="5" name="图片 4" descr="QR 代码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3530" y="995152"/>
            <a:ext cx="6938446" cy="531295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1385B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5" name="组合 44"/>
          <p:cNvGrpSpPr/>
          <p:nvPr/>
        </p:nvGrpSpPr>
        <p:grpSpPr>
          <a:xfrm>
            <a:off x="2189598" y="1129728"/>
            <a:ext cx="4363601" cy="538311"/>
            <a:chOff x="1667085" y="1314651"/>
            <a:chExt cx="6311459" cy="538311"/>
          </a:xfrm>
        </p:grpSpPr>
        <p:sp>
          <p:nvSpPr>
            <p:cNvPr id="46" name="矩形 45"/>
            <p:cNvSpPr/>
            <p:nvPr/>
          </p:nvSpPr>
          <p:spPr>
            <a:xfrm>
              <a:off x="1667085" y="1314651"/>
              <a:ext cx="5914688" cy="53831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746889" y="1327203"/>
              <a:ext cx="62316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生成合同</a:t>
              </a:r>
              <a:r>
                <a:rPr lang="en-US" altLang="zh-CN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—</a:t>
              </a:r>
              <a:r>
                <a:rPr lang="zh-CN" altLang="en-US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家长扫码签字</a:t>
              </a:r>
              <a:endPara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646160" y="5819467"/>
            <a:ext cx="922310" cy="4694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形用户界面, 应用程序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326" y="1178560"/>
            <a:ext cx="10643074" cy="464917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1385B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341389" y="472826"/>
            <a:ext cx="3578743" cy="538311"/>
            <a:chOff x="1667085" y="1314651"/>
            <a:chExt cx="5176250" cy="538311"/>
          </a:xfrm>
        </p:grpSpPr>
        <p:sp>
          <p:nvSpPr>
            <p:cNvPr id="30" name="矩形 29"/>
            <p:cNvSpPr/>
            <p:nvPr/>
          </p:nvSpPr>
          <p:spPr>
            <a:xfrm>
              <a:off x="1667085" y="1314651"/>
              <a:ext cx="5096446" cy="53831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46889" y="1327203"/>
              <a:ext cx="5096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初次扫码</a:t>
              </a:r>
              <a:r>
                <a:rPr lang="en-US" altLang="zh-CN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—</a:t>
              </a:r>
              <a:r>
                <a:rPr lang="zh-CN" altLang="en-US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实名认证</a:t>
              </a:r>
              <a:endPara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341389" y="536326"/>
            <a:ext cx="3578743" cy="561172"/>
            <a:chOff x="1667085" y="1314651"/>
            <a:chExt cx="5176250" cy="561172"/>
          </a:xfrm>
        </p:grpSpPr>
        <p:sp>
          <p:nvSpPr>
            <p:cNvPr id="30" name="矩形 29"/>
            <p:cNvSpPr/>
            <p:nvPr/>
          </p:nvSpPr>
          <p:spPr>
            <a:xfrm>
              <a:off x="1667085" y="1314651"/>
              <a:ext cx="5096446" cy="53831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46889" y="1352603"/>
              <a:ext cx="5096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认证完成</a:t>
              </a:r>
              <a:r>
                <a:rPr lang="en-US" altLang="zh-CN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—</a:t>
              </a:r>
              <a:r>
                <a:rPr lang="zh-CN" altLang="en-US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签署合同</a:t>
              </a:r>
              <a:endPara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6" y="1305579"/>
            <a:ext cx="10572933" cy="4490743"/>
          </a:xfrm>
          <a:prstGeom prst="rect">
            <a:avLst/>
          </a:prstGeom>
          <a:noFill/>
          <a:ln w="28575">
            <a:solidFill>
              <a:srgbClr val="1138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304628" y="1696256"/>
            <a:ext cx="850898" cy="2811790"/>
            <a:chOff x="914400" y="1930906"/>
            <a:chExt cx="850898" cy="2811790"/>
          </a:xfrm>
        </p:grpSpPr>
        <p:sp>
          <p:nvSpPr>
            <p:cNvPr id="2" name="矩形 1"/>
            <p:cNvSpPr/>
            <p:nvPr/>
          </p:nvSpPr>
          <p:spPr>
            <a:xfrm>
              <a:off x="914400" y="1955800"/>
              <a:ext cx="850898" cy="2786896"/>
            </a:xfrm>
            <a:prstGeom prst="rect">
              <a:avLst/>
            </a:prstGeom>
            <a:solidFill>
              <a:srgbClr val="1138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57958" y="1930906"/>
              <a:ext cx="74892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rgbClr val="FBC23F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常</a:t>
              </a:r>
              <a:endParaRPr lang="en-US" altLang="zh-CN" sz="4400" dirty="0">
                <a:solidFill>
                  <a:srgbClr val="FBC23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  <a:p>
              <a:r>
                <a:rPr lang="zh-CN" altLang="en-US" sz="4400" dirty="0">
                  <a:solidFill>
                    <a:srgbClr val="FBC23F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见</a:t>
              </a:r>
              <a:endParaRPr lang="en-US" altLang="zh-CN" sz="4400" dirty="0">
                <a:solidFill>
                  <a:srgbClr val="FBC23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  <a:p>
              <a:r>
                <a:rPr lang="zh-CN" altLang="en-US" sz="4400" dirty="0">
                  <a:solidFill>
                    <a:srgbClr val="FBC23F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问</a:t>
              </a:r>
              <a:endParaRPr lang="en-US" altLang="zh-CN" sz="4400" dirty="0">
                <a:solidFill>
                  <a:srgbClr val="FBC23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  <a:p>
              <a:r>
                <a:rPr lang="zh-CN" altLang="en-US" sz="4400" dirty="0">
                  <a:solidFill>
                    <a:srgbClr val="FBC23F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题</a:t>
              </a:r>
              <a:endParaRPr lang="zh-CN" altLang="en-US" sz="4400" dirty="0">
                <a:solidFill>
                  <a:srgbClr val="FBC23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02654" y="1689405"/>
            <a:ext cx="7401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专业版：</a:t>
            </a:r>
            <a:r>
              <a:rPr lang="en-US" altLang="zh-CN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2.98</a:t>
            </a:r>
            <a:r>
              <a:rPr lang="zh-CN" altLang="en-US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元</a:t>
            </a:r>
            <a:r>
              <a:rPr lang="en-US" altLang="zh-CN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/</a:t>
            </a:r>
            <a:r>
              <a:rPr lang="zh-CN" altLang="en-US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份</a:t>
            </a:r>
            <a:r>
              <a:rPr lang="en-US" altLang="zh-CN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【</a:t>
            </a:r>
            <a:r>
              <a:rPr lang="zh-CN" altLang="en-US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默认有效期</a:t>
            </a:r>
            <a:r>
              <a:rPr lang="en-US" altLang="zh-CN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1</a:t>
            </a:r>
            <a:r>
              <a:rPr lang="zh-CN" altLang="en-US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年</a:t>
            </a:r>
            <a:r>
              <a:rPr lang="en-US" altLang="zh-CN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,</a:t>
            </a:r>
            <a:r>
              <a:rPr lang="zh-CN" altLang="en-US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不可改，以开配置项时间为起点</a:t>
            </a:r>
            <a:r>
              <a:rPr lang="en-US" altLang="zh-CN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】</a:t>
            </a:r>
            <a:endParaRPr lang="zh-CN" altLang="en-US" dirty="0"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724651" y="1689405"/>
            <a:ext cx="1292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价格：</a:t>
            </a:r>
            <a:endParaRPr lang="zh-CN" altLang="en-US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724651" y="2272573"/>
            <a:ext cx="1292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切换：</a:t>
            </a:r>
            <a:endParaRPr lang="zh-CN" altLang="en-US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602654" y="2293879"/>
            <a:ext cx="6863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000000"/>
                </a:solidFill>
                <a:effectLst/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若原来是通用合同，可直接切换。若原来是定制合同，还需研发重新对接。  </a:t>
            </a:r>
            <a:endParaRPr lang="zh-CN" altLang="en-US" dirty="0"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744539" y="3064894"/>
            <a:ext cx="1292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其他：</a:t>
            </a:r>
            <a:endParaRPr lang="zh-CN" altLang="en-US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602654" y="3064894"/>
            <a:ext cx="6863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计费是以为</a:t>
            </a:r>
            <a:r>
              <a:rPr lang="zh-CN" altLang="en-US" b="1" dirty="0">
                <a:solidFill>
                  <a:srgbClr val="000000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签字</a:t>
            </a:r>
            <a:r>
              <a:rPr lang="zh-CN" altLang="en-US" dirty="0">
                <a:solidFill>
                  <a:srgbClr val="000000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为准，不然不会计费</a:t>
            </a:r>
            <a:endParaRPr lang="zh-CN" altLang="en-US" dirty="0"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602654" y="3434226"/>
            <a:ext cx="6863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退费，作废都不会“还钱”</a:t>
            </a:r>
            <a:endParaRPr lang="zh-CN" altLang="en-US" dirty="0"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602654" y="3837610"/>
            <a:ext cx="6863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分期收费的，建议只第一次签名吧，不然就要计费多次</a:t>
            </a:r>
            <a:endParaRPr lang="zh-CN" altLang="en-US" dirty="0"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602654" y="4229168"/>
            <a:ext cx="6863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合同章是家长签完字后，才会生成</a:t>
            </a:r>
            <a:endParaRPr lang="zh-CN" altLang="en-US" dirty="0"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584224" y="4602680"/>
            <a:ext cx="6863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合同生成后，可以用</a:t>
            </a:r>
            <a:r>
              <a:rPr lang="en-US" altLang="zh-CN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Adobe Reader </a:t>
            </a:r>
            <a:r>
              <a:rPr lang="zh-CN" altLang="en-US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查看签字时间，修改时间</a:t>
            </a:r>
            <a:endParaRPr lang="zh-CN" altLang="en-US" dirty="0"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pic>
        <p:nvPicPr>
          <p:cNvPr id="44" name="图片 43" descr="图标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20" y="5594450"/>
            <a:ext cx="982284" cy="1100989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3584224" y="5023149"/>
            <a:ext cx="8824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专业版合同支持：先签名后付款、先付款后签名、前台收费签名、商城签名、</a:t>
            </a:r>
            <a:endParaRPr lang="en-US" altLang="zh-CN" dirty="0"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  <a:p>
            <a:r>
              <a:rPr lang="zh-CN" altLang="en-US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家长端交费记录签名</a:t>
            </a:r>
            <a:endParaRPr lang="zh-CN" altLang="en-US" dirty="0"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 rot="19898663">
            <a:off x="4023118" y="2240975"/>
            <a:ext cx="2673984" cy="636468"/>
          </a:xfrm>
          <a:prstGeom prst="roundRect">
            <a:avLst>
              <a:gd name="adj" fmla="val 2942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2000">
                <a:srgbClr val="F8DD9F"/>
              </a:gs>
              <a:gs pos="100000">
                <a:srgbClr val="FBC23F"/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3469221" y="1543218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到此</a:t>
            </a:r>
            <a:endParaRPr lang="zh-CN" altLang="en-US" sz="8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246673" y="1302195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246673" y="1462170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430146" y="1574968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ln>
                  <a:solidFill>
                    <a:srgbClr val="FBC23F"/>
                  </a:solidFill>
                </a:ln>
                <a:noFill/>
                <a:latin typeface="思源黑体 Bold" panose="020B0800000000000000" pitchFamily="34" charset="-122"/>
                <a:ea typeface="思源黑体 Bold" panose="020B0800000000000000" pitchFamily="34" charset="-122"/>
              </a:rPr>
              <a:t>到此</a:t>
            </a:r>
            <a:endParaRPr lang="zh-CN" altLang="en-US" sz="8800" dirty="0">
              <a:ln>
                <a:solidFill>
                  <a:srgbClr val="FBC23F"/>
                </a:solidFill>
              </a:ln>
              <a:noFill/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3" name="矩形: 圆角 32"/>
          <p:cNvSpPr/>
          <p:nvPr/>
        </p:nvSpPr>
        <p:spPr>
          <a:xfrm rot="19898663">
            <a:off x="4839391" y="2260958"/>
            <a:ext cx="2673984" cy="636468"/>
          </a:xfrm>
          <a:prstGeom prst="roundRect">
            <a:avLst>
              <a:gd name="adj" fmla="val 2942"/>
            </a:avLst>
          </a:prstGeom>
          <a:gradFill>
            <a:gsLst>
              <a:gs pos="19000">
                <a:srgbClr val="9CADBD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385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496733" y="1397048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solidFill>
                  <a:srgbClr val="FBC23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为止</a:t>
            </a:r>
            <a:endParaRPr lang="zh-CN" altLang="en-US" sz="11500" dirty="0">
              <a:solidFill>
                <a:srgbClr val="FBC23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48914" y="1464595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38100">
                  <a:solidFill>
                    <a:srgbClr val="11385B"/>
                  </a:solidFill>
                </a:ln>
                <a:noFill/>
                <a:latin typeface="思源黑体 Bold" panose="020B0800000000000000" pitchFamily="34" charset="-122"/>
                <a:ea typeface="思源黑体 Bold" panose="020B0800000000000000" pitchFamily="34" charset="-122"/>
              </a:rPr>
              <a:t>为止</a:t>
            </a:r>
            <a:endParaRPr lang="zh-CN" altLang="en-US" sz="11500" dirty="0">
              <a:ln w="38100">
                <a:solidFill>
                  <a:srgbClr val="11385B"/>
                </a:solidFill>
              </a:ln>
              <a:noFill/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50993" y="3697542"/>
            <a:ext cx="2686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THANKS</a:t>
            </a:r>
            <a:endParaRPr lang="zh-CN" altLang="en-US" sz="4800" b="1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4" name="图片 3" descr="图标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08" y="5307703"/>
            <a:ext cx="2241860" cy="13868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536946" y="3740335"/>
            <a:ext cx="1826141" cy="584775"/>
          </a:xfrm>
          <a:prstGeom prst="rect">
            <a:avLst/>
          </a:prstGeom>
          <a:solidFill>
            <a:srgbClr val="FBC23F"/>
          </a:solidFill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11385B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通用版本</a:t>
            </a:r>
            <a:endParaRPr lang="zh-CN" altLang="en-US" sz="3200" dirty="0">
              <a:solidFill>
                <a:srgbClr val="11385B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43868" y="3730632"/>
            <a:ext cx="1826141" cy="584775"/>
          </a:xfrm>
          <a:prstGeom prst="rect">
            <a:avLst/>
          </a:prstGeom>
          <a:solidFill>
            <a:srgbClr val="FBC23F"/>
          </a:solidFill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11385B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定制版本</a:t>
            </a:r>
            <a:endParaRPr lang="zh-CN" altLang="en-US" sz="3200" dirty="0">
              <a:solidFill>
                <a:srgbClr val="11385B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21206" y="4449618"/>
            <a:ext cx="3057247" cy="584775"/>
          </a:xfrm>
          <a:prstGeom prst="rect">
            <a:avLst/>
          </a:prstGeom>
          <a:solidFill>
            <a:srgbClr val="11385B"/>
          </a:solidFill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BC23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不具备法律效力</a:t>
            </a:r>
            <a:endParaRPr lang="zh-CN" altLang="en-US" sz="3200" dirty="0">
              <a:solidFill>
                <a:srgbClr val="FBC23F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95696" y="2436116"/>
            <a:ext cx="2108269" cy="861774"/>
          </a:xfrm>
          <a:prstGeom prst="rect">
            <a:avLst/>
          </a:prstGeom>
          <a:noFill/>
          <a:ln>
            <a:solidFill>
              <a:srgbClr val="11385B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50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标准版</a:t>
            </a:r>
            <a:endParaRPr lang="zh-CN" altLang="en-US" sz="50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1227" y="3399490"/>
            <a:ext cx="4428914" cy="1807848"/>
          </a:xfrm>
          <a:prstGeom prst="rect">
            <a:avLst/>
          </a:prstGeom>
          <a:noFill/>
          <a:ln>
            <a:solidFill>
              <a:srgbClr val="113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7459666" y="2436116"/>
            <a:ext cx="2108269" cy="861774"/>
          </a:xfrm>
          <a:prstGeom prst="rect">
            <a:avLst/>
          </a:prstGeom>
          <a:noFill/>
          <a:ln>
            <a:solidFill>
              <a:srgbClr val="11385B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50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专业版</a:t>
            </a:r>
            <a:endParaRPr lang="zh-CN" altLang="en-US" sz="50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338956" y="3399490"/>
            <a:ext cx="4428914" cy="1807848"/>
          </a:xfrm>
          <a:prstGeom prst="rect">
            <a:avLst/>
          </a:prstGeom>
          <a:noFill/>
          <a:ln>
            <a:solidFill>
              <a:srgbClr val="113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6675319" y="3655325"/>
            <a:ext cx="1826141" cy="584775"/>
          </a:xfrm>
          <a:prstGeom prst="rect">
            <a:avLst/>
          </a:prstGeom>
          <a:solidFill>
            <a:srgbClr val="FBC23F"/>
          </a:solidFill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11385B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通用版本</a:t>
            </a:r>
            <a:endParaRPr lang="zh-CN" altLang="en-US" sz="3200" dirty="0">
              <a:solidFill>
                <a:srgbClr val="11385B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526948" y="3941680"/>
            <a:ext cx="1356353" cy="1356353"/>
            <a:chOff x="8982280" y="635696"/>
            <a:chExt cx="1433406" cy="1433406"/>
          </a:xfrm>
        </p:grpSpPr>
        <p:sp>
          <p:nvSpPr>
            <p:cNvPr id="9" name="椭圆 8"/>
            <p:cNvSpPr/>
            <p:nvPr/>
          </p:nvSpPr>
          <p:spPr>
            <a:xfrm>
              <a:off x="8982280" y="635696"/>
              <a:ext cx="1433406" cy="1433406"/>
            </a:xfrm>
            <a:prstGeom prst="ellipse">
              <a:avLst/>
            </a:prstGeom>
            <a:noFill/>
            <a:ln w="28575">
              <a:solidFill>
                <a:srgbClr val="FFF3D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 rot="2201456">
              <a:off x="9159506" y="782045"/>
              <a:ext cx="1062519" cy="11384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blipFill>
                    <a:blip r:embed="rId1"/>
                    <a:tile tx="0" ty="0" sx="100000" sy="100000" flip="none" algn="tl"/>
                  </a:blip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管仔</a:t>
              </a:r>
              <a:endParaRPr lang="en-US" altLang="zh-CN" sz="3200" dirty="0">
                <a:blipFill>
                  <a:blip r:embed="rId1"/>
                  <a:tile tx="0" ty="0" sx="100000" sy="100000" flip="none" algn="tl"/>
                </a:blipFill>
                <a:latin typeface="思源黑体 Medium" panose="020B0600000000000000" pitchFamily="34" charset="-122"/>
                <a:ea typeface="思源黑体 Medium" panose="020B0600000000000000" pitchFamily="34" charset="-122"/>
              </a:endParaRPr>
            </a:p>
            <a:p>
              <a:r>
                <a:rPr lang="zh-CN" altLang="en-US" sz="3200" dirty="0">
                  <a:blipFill>
                    <a:blip r:embed="rId1"/>
                    <a:tile tx="0" ty="0" sx="100000" sy="100000" flip="none" algn="tl"/>
                  </a:blip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认证</a:t>
              </a:r>
              <a:endParaRPr lang="zh-CN" altLang="en-US" sz="3200" dirty="0">
                <a:blipFill>
                  <a:blip r:embed="rId1"/>
                  <a:tile tx="0" ty="0" sx="100000" sy="100000" flip="none" algn="tl"/>
                </a:blipFill>
                <a:latin typeface="思源黑体 Medium" panose="020B0600000000000000" pitchFamily="34" charset="-122"/>
                <a:ea typeface="思源黑体 Medium" panose="020B0600000000000000" pitchFamily="34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710867" y="3641628"/>
            <a:ext cx="1826141" cy="584775"/>
          </a:xfrm>
          <a:prstGeom prst="rect">
            <a:avLst/>
          </a:prstGeom>
          <a:solidFill>
            <a:srgbClr val="FBC23F"/>
          </a:solidFill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11385B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定制版本</a:t>
            </a:r>
            <a:endParaRPr lang="zh-CN" altLang="en-US" sz="3200" dirty="0">
              <a:solidFill>
                <a:srgbClr val="11385B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190361" y="4402653"/>
            <a:ext cx="2646878" cy="584775"/>
          </a:xfrm>
          <a:prstGeom prst="rect">
            <a:avLst/>
          </a:prstGeom>
          <a:solidFill>
            <a:srgbClr val="11385B"/>
          </a:solidFill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BC23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具备法律效力</a:t>
            </a:r>
            <a:endParaRPr lang="zh-CN" altLang="en-US" sz="3200" dirty="0">
              <a:solidFill>
                <a:srgbClr val="FBC23F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84918" y="1129403"/>
            <a:ext cx="7132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11385B"/>
                </a:solidFill>
                <a:effectLst/>
                <a:latin typeface="思源黑体 Bold" panose="020B0800000000000000" pitchFamily="34" charset="-122"/>
                <a:ea typeface="思源黑体 Bold" panose="020B0800000000000000" pitchFamily="34" charset="-122"/>
              </a:rPr>
              <a:t>按</a:t>
            </a:r>
            <a:r>
              <a:rPr lang="zh-CN" altLang="en-US" sz="4800" dirty="0">
                <a:solidFill>
                  <a:srgbClr val="FBC23F"/>
                </a:solidFill>
                <a:effectLst/>
                <a:latin typeface="思源黑体 Bold" panose="020B0800000000000000" pitchFamily="34" charset="-122"/>
                <a:ea typeface="思源黑体 Bold" panose="020B0800000000000000" pitchFamily="34" charset="-122"/>
              </a:rPr>
              <a:t>是否具备法律效力</a:t>
            </a:r>
            <a:r>
              <a:rPr lang="zh-CN" altLang="en-US" sz="4800" dirty="0">
                <a:solidFill>
                  <a:srgbClr val="11385B"/>
                </a:solidFill>
                <a:effectLst/>
                <a:latin typeface="思源黑体 Bold" panose="020B0800000000000000" pitchFamily="34" charset="-122"/>
                <a:ea typeface="思源黑体 Bold" panose="020B0800000000000000" pitchFamily="34" charset="-122"/>
              </a:rPr>
              <a:t>分为</a:t>
            </a:r>
            <a:endParaRPr lang="zh-CN" altLang="en-US" sz="4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510790" y="3100074"/>
            <a:ext cx="95466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目前只对接了“通用合同”，</a:t>
            </a:r>
            <a:endParaRPr lang="en-US" altLang="zh-CN" sz="320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r>
              <a:rPr lang="zh-CN" altLang="en-US" sz="3200" dirty="0"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后期如有需要再对接“定制合同”</a:t>
            </a:r>
            <a:endParaRPr lang="zh-CN" altLang="en-US" sz="320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635779" y="2250095"/>
            <a:ext cx="2129531" cy="707886"/>
          </a:xfrm>
          <a:prstGeom prst="rect">
            <a:avLst/>
          </a:prstGeom>
          <a:solidFill>
            <a:srgbClr val="FBC23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solidFill>
                  <a:srgbClr val="11385B"/>
                </a:solidFill>
                <a:effectLst/>
                <a:latin typeface="思源黑体 Bold" panose="020B0800000000000000" pitchFamily="34" charset="-122"/>
                <a:ea typeface="思源黑体 Bold" panose="020B0800000000000000" pitchFamily="34" charset="-122"/>
              </a:rPr>
              <a:t>专业版</a:t>
            </a:r>
            <a:endParaRPr lang="zh-CN" altLang="en-US" sz="40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9" name="图片 8" descr="图标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00" y="4430687"/>
            <a:ext cx="2226215" cy="2360200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 flipV="1">
            <a:off x="8982928" y="6368951"/>
            <a:ext cx="248005" cy="299819"/>
          </a:xfrm>
          <a:prstGeom prst="line">
            <a:avLst/>
          </a:prstGeom>
          <a:ln w="28575">
            <a:solidFill>
              <a:srgbClr val="3333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246673" y="1302195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246673" y="1462170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1998" y="1611059"/>
            <a:ext cx="3392997" cy="3956927"/>
          </a:xfrm>
          <a:prstGeom prst="rect">
            <a:avLst/>
          </a:prstGeom>
          <a:noFill/>
          <a:ln>
            <a:solidFill>
              <a:srgbClr val="113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320562" y="1611060"/>
            <a:ext cx="3524487" cy="3956924"/>
          </a:xfrm>
          <a:prstGeom prst="rect">
            <a:avLst/>
          </a:prstGeom>
          <a:noFill/>
          <a:ln>
            <a:solidFill>
              <a:srgbClr val="113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125462" y="1612410"/>
            <a:ext cx="3484746" cy="3956924"/>
          </a:xfrm>
          <a:prstGeom prst="rect">
            <a:avLst/>
          </a:prstGeom>
          <a:noFill/>
          <a:ln>
            <a:solidFill>
              <a:srgbClr val="113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841126" y="1427282"/>
            <a:ext cx="2944109" cy="646175"/>
          </a:xfrm>
          <a:prstGeom prst="rect">
            <a:avLst/>
          </a:prstGeom>
          <a:solidFill>
            <a:srgbClr val="FBC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637590" y="1427282"/>
            <a:ext cx="2944109" cy="646175"/>
          </a:xfrm>
          <a:prstGeom prst="rect">
            <a:avLst/>
          </a:prstGeom>
          <a:solidFill>
            <a:srgbClr val="FBC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8403582" y="1427282"/>
            <a:ext cx="2944109" cy="646175"/>
          </a:xfrm>
          <a:prstGeom prst="rect">
            <a:avLst/>
          </a:prstGeom>
          <a:solidFill>
            <a:srgbClr val="FBC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75250" y="149672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纸质合同</a:t>
            </a:r>
            <a:endParaRPr lang="zh-CN" altLang="en-US" sz="280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778706" y="149672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标准版电子合同</a:t>
            </a:r>
            <a:endParaRPr lang="zh-CN" altLang="en-US" sz="280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520366" y="14967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专业版电子合同</a:t>
            </a:r>
            <a:endParaRPr lang="zh-CN" altLang="en-US" sz="2800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08322" y="2466609"/>
            <a:ext cx="3086138" cy="2815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纸张成本、打印成本、</a:t>
            </a:r>
            <a:endParaRPr lang="en-US" altLang="zh-CN" sz="2000" dirty="0">
              <a:solidFill>
                <a:srgbClr val="11385B"/>
              </a:solidFill>
              <a:effectLst/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>
              <a:lnSpc>
                <a:spcPct val="150000"/>
              </a:lnSpc>
              <a:buClr>
                <a:srgbClr val="11385B"/>
              </a:buClr>
              <a:buSzPct val="86000"/>
            </a:pPr>
            <a:r>
              <a:rPr lang="en-US" altLang="zh-CN" sz="2000" dirty="0">
                <a:solidFill>
                  <a:srgbClr val="11385B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     </a:t>
            </a:r>
            <a:r>
              <a:rPr lang="zh-CN" altLang="en-US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快递成本</a:t>
            </a:r>
            <a:endParaRPr lang="zh-CN" altLang="en-US" sz="20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存储成本高，易丢失</a:t>
            </a:r>
            <a:endParaRPr lang="zh-CN" altLang="en-US" sz="20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时间成本、人力成本</a:t>
            </a:r>
            <a:endParaRPr lang="zh-CN" altLang="en-US" sz="20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审批与打印的内容不符</a:t>
            </a:r>
            <a:endParaRPr lang="zh-CN" altLang="en-US" sz="20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易造假，假签名假公章</a:t>
            </a:r>
            <a:endParaRPr lang="zh-CN" altLang="en-US" sz="20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356109" y="2466609"/>
            <a:ext cx="3626888" cy="2813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无需纸张、打印、快递</a:t>
            </a:r>
            <a:endParaRPr lang="zh-CN" altLang="en-US" sz="24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云端存储，永久保存</a:t>
            </a:r>
            <a:endParaRPr lang="zh-CN" altLang="en-US" sz="24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u="sng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支持电脑端、</a:t>
            </a:r>
            <a:r>
              <a:rPr lang="zh-CN" altLang="en-US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手机端签署</a:t>
            </a:r>
            <a:endParaRPr lang="zh-CN" altLang="en-US" sz="24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固化文件内容，不可篡改</a:t>
            </a:r>
            <a:endParaRPr lang="zh-CN" altLang="en-US" sz="24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合同生成并保存在第三方平台（</a:t>
            </a:r>
            <a:r>
              <a:rPr lang="zh-CN" altLang="en-US" sz="2000" dirty="0">
                <a:solidFill>
                  <a:srgbClr val="FBC23F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不具备法律效力</a:t>
            </a:r>
            <a:r>
              <a:rPr lang="zh-CN" altLang="en-US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）</a:t>
            </a:r>
            <a:endParaRPr lang="zh-CN" altLang="en-US" sz="24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203635" y="2466609"/>
            <a:ext cx="3626888" cy="3275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无需纸张、打印、快递</a:t>
            </a:r>
            <a:endParaRPr lang="zh-CN" altLang="en-US" sz="20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云端存储，永久保存</a:t>
            </a:r>
            <a:endParaRPr lang="zh-CN" altLang="en-US" sz="20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支持手机端签署</a:t>
            </a:r>
            <a:endParaRPr lang="zh-CN" altLang="en-US" sz="20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固化文件内容，不可篡改</a:t>
            </a:r>
            <a:endParaRPr lang="en-US" altLang="zh-CN" sz="20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合同保存受法律保护</a:t>
            </a:r>
            <a:endParaRPr lang="en-US" altLang="zh-CN" sz="2000" dirty="0">
              <a:solidFill>
                <a:srgbClr val="11385B"/>
              </a:solidFill>
              <a:effectLst/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FBC23F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具备法律效力</a:t>
            </a:r>
            <a:br>
              <a:rPr lang="en-US" altLang="zh-CN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</a:br>
            <a:endParaRPr lang="en-US" altLang="zh-CN" sz="2000" dirty="0">
              <a:solidFill>
                <a:srgbClr val="11385B"/>
              </a:solidFill>
              <a:effectLst/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92897" y="2389103"/>
            <a:ext cx="1802096" cy="646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886852" y="2389102"/>
            <a:ext cx="1802096" cy="646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994793" y="246012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做合同</a:t>
            </a:r>
            <a:endParaRPr lang="zh-CN" altLang="en-US" sz="28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38101" y="2382848"/>
            <a:ext cx="2658525" cy="646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998305" y="246012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开配置项</a:t>
            </a:r>
            <a:endParaRPr lang="zh-CN" altLang="en-US" sz="28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70351" y="3561242"/>
            <a:ext cx="1802096" cy="646330"/>
          </a:xfrm>
          <a:prstGeom prst="rect">
            <a:avLst/>
          </a:prstGeom>
          <a:solidFill>
            <a:srgbClr val="113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6294964" y="246012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合同模板修改</a:t>
            </a:r>
            <a:endParaRPr lang="zh-CN" altLang="en-US" sz="28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316108" y="246012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导入合同</a:t>
            </a:r>
            <a:endParaRPr lang="zh-CN" altLang="en-US" sz="2800" dirty="0">
              <a:solidFill>
                <a:srgbClr val="11385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309687" y="3640421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BC23F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主体认证</a:t>
            </a:r>
            <a:endParaRPr lang="zh-CN" altLang="en-US" sz="2800" dirty="0">
              <a:solidFill>
                <a:srgbClr val="FBC23F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111783" y="3568244"/>
            <a:ext cx="2534388" cy="646330"/>
          </a:xfrm>
          <a:prstGeom prst="rect">
            <a:avLst/>
          </a:prstGeom>
          <a:solidFill>
            <a:srgbClr val="113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251119" y="364742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BC23F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授权自动签署</a:t>
            </a:r>
            <a:endParaRPr lang="zh-CN" altLang="en-US" sz="2800" dirty="0">
              <a:solidFill>
                <a:srgbClr val="FBC23F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785507" y="3580660"/>
            <a:ext cx="3435431" cy="646330"/>
          </a:xfrm>
          <a:prstGeom prst="rect">
            <a:avLst/>
          </a:prstGeom>
          <a:solidFill>
            <a:srgbClr val="113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924844" y="3659839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BC23F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选择合同</a:t>
            </a:r>
            <a:r>
              <a:rPr lang="en-US" altLang="zh-CN" sz="2800" dirty="0">
                <a:solidFill>
                  <a:srgbClr val="FBC23F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+</a:t>
            </a:r>
            <a:r>
              <a:rPr lang="zh-CN" altLang="en-US" sz="2800" dirty="0">
                <a:solidFill>
                  <a:srgbClr val="FBC23F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适用校区</a:t>
            </a:r>
            <a:endParaRPr lang="zh-CN" altLang="en-US" sz="2800" dirty="0">
              <a:solidFill>
                <a:srgbClr val="FBC23F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469766" y="3589900"/>
            <a:ext cx="1802096" cy="646330"/>
          </a:xfrm>
          <a:prstGeom prst="rect">
            <a:avLst/>
          </a:prstGeom>
          <a:solidFill>
            <a:srgbClr val="113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9589852" y="366907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BC23F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使用合同</a:t>
            </a:r>
            <a:endParaRPr lang="zh-CN" altLang="en-US" sz="2800" dirty="0">
              <a:solidFill>
                <a:srgbClr val="FBC23F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cxnSp>
        <p:nvCxnSpPr>
          <p:cNvPr id="7" name="连接符: 肘形 6"/>
          <p:cNvCxnSpPr>
            <a:stCxn id="38" idx="2"/>
          </p:cNvCxnSpPr>
          <p:nvPr/>
        </p:nvCxnSpPr>
        <p:spPr>
          <a:xfrm rot="5400000">
            <a:off x="5855972" y="-870428"/>
            <a:ext cx="318543" cy="8117748"/>
          </a:xfrm>
          <a:prstGeom prst="bentConnector2">
            <a:avLst/>
          </a:prstGeom>
          <a:ln w="28575">
            <a:solidFill>
              <a:srgbClr val="1138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1934092" y="3306262"/>
            <a:ext cx="2" cy="288785"/>
          </a:xfrm>
          <a:prstGeom prst="straightConnector1">
            <a:avLst/>
          </a:prstGeom>
          <a:ln w="28575">
            <a:solidFill>
              <a:srgbClr val="1138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9173069" y="2382845"/>
            <a:ext cx="1802096" cy="646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1766597" y="4634784"/>
            <a:ext cx="1802096" cy="646330"/>
          </a:xfrm>
          <a:prstGeom prst="rect">
            <a:avLst/>
          </a:prstGeom>
          <a:solidFill>
            <a:srgbClr val="FBC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1905933" y="4713963"/>
            <a:ext cx="1620957" cy="523220"/>
          </a:xfrm>
          <a:prstGeom prst="rect">
            <a:avLst/>
          </a:prstGeom>
          <a:solidFill>
            <a:srgbClr val="FBC23F"/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家长扫码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748669" y="4641786"/>
            <a:ext cx="2534388" cy="646330"/>
          </a:xfrm>
          <a:prstGeom prst="rect">
            <a:avLst/>
          </a:prstGeom>
          <a:solidFill>
            <a:srgbClr val="FBC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4070885" y="4720965"/>
            <a:ext cx="2010487" cy="523220"/>
          </a:xfrm>
          <a:prstGeom prst="rect">
            <a:avLst/>
          </a:prstGeom>
          <a:solidFill>
            <a:srgbClr val="FBC23F"/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初次要认证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493514" y="4654202"/>
            <a:ext cx="2013802" cy="633912"/>
          </a:xfrm>
          <a:prstGeom prst="rect">
            <a:avLst/>
          </a:prstGeom>
          <a:solidFill>
            <a:srgbClr val="FBC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6703970" y="4733381"/>
            <a:ext cx="1620957" cy="523220"/>
          </a:xfrm>
          <a:prstGeom prst="rect">
            <a:avLst/>
          </a:prstGeom>
          <a:solidFill>
            <a:srgbClr val="FBC23F"/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签署合同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763599" y="4652408"/>
            <a:ext cx="1802096" cy="646330"/>
          </a:xfrm>
          <a:prstGeom prst="rect">
            <a:avLst/>
          </a:prstGeom>
          <a:solidFill>
            <a:srgbClr val="FBC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9239855" y="4703341"/>
            <a:ext cx="902811" cy="523220"/>
          </a:xfrm>
          <a:prstGeom prst="rect">
            <a:avLst/>
          </a:prstGeom>
          <a:solidFill>
            <a:srgbClr val="FBC23F"/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完成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440574" y="771998"/>
            <a:ext cx="63060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专业版电子合同操作流程</a:t>
            </a:r>
            <a:endParaRPr lang="zh-CN" altLang="en-US" sz="4000" b="1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72141" y="1360845"/>
            <a:ext cx="3931920" cy="68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箭头: 右 47"/>
          <p:cNvSpPr/>
          <p:nvPr/>
        </p:nvSpPr>
        <p:spPr>
          <a:xfrm>
            <a:off x="8280699" y="2544493"/>
            <a:ext cx="319137" cy="344081"/>
          </a:xfrm>
          <a:prstGeom prst="rightArrow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箭头: 右 46"/>
          <p:cNvSpPr/>
          <p:nvPr/>
        </p:nvSpPr>
        <p:spPr>
          <a:xfrm>
            <a:off x="5449607" y="2544493"/>
            <a:ext cx="319137" cy="344081"/>
          </a:xfrm>
          <a:prstGeom prst="rightArrow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箭头: 右 45"/>
          <p:cNvSpPr/>
          <p:nvPr/>
        </p:nvSpPr>
        <p:spPr>
          <a:xfrm>
            <a:off x="3202253" y="2558900"/>
            <a:ext cx="512326" cy="344081"/>
          </a:xfrm>
          <a:prstGeom prst="rightArrow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616067" y="2501042"/>
            <a:ext cx="1802096" cy="5156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8861232" y="249810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导模板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757799" y="2491640"/>
            <a:ext cx="2584267" cy="5232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901365" y="2498103"/>
            <a:ext cx="2339102" cy="542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合同取值修改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718953" y="2499855"/>
            <a:ext cx="1802096" cy="5232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837118" y="249810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开配置项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667086" y="2501153"/>
            <a:ext cx="1802096" cy="5192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950351" y="249810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做合同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26951" y="3465168"/>
            <a:ext cx="5836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11385B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这是我们</a:t>
            </a:r>
            <a:r>
              <a:rPr lang="en-US" altLang="zh-CN" sz="3200" b="1" dirty="0">
                <a:solidFill>
                  <a:srgbClr val="11385B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/</a:t>
            </a:r>
            <a:r>
              <a:rPr lang="zh-CN" altLang="en-US" sz="3200" b="1" dirty="0">
                <a:solidFill>
                  <a:srgbClr val="11385B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双方协助要做的部分</a:t>
            </a:r>
            <a:endParaRPr lang="zh-CN" altLang="en-US" sz="3200" b="1" dirty="0">
              <a:solidFill>
                <a:srgbClr val="11385B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pic>
        <p:nvPicPr>
          <p:cNvPr id="10" name="图片 9" descr="图形用户界面, 应用程序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3365" y="1198561"/>
            <a:ext cx="8313809" cy="482564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11385B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椭圆 18"/>
          <p:cNvSpPr/>
          <p:nvPr/>
        </p:nvSpPr>
        <p:spPr>
          <a:xfrm>
            <a:off x="7378806" y="2773401"/>
            <a:ext cx="1311198" cy="1311198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437081" y="323741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C000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单位是份</a:t>
            </a:r>
            <a:endParaRPr lang="zh-CN" altLang="en-US" sz="2000" dirty="0">
              <a:solidFill>
                <a:srgbClr val="FFC000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09742" y="1876059"/>
            <a:ext cx="1802096" cy="646330"/>
            <a:chOff x="1667086" y="1206633"/>
            <a:chExt cx="1802096" cy="646330"/>
          </a:xfrm>
        </p:grpSpPr>
        <p:sp>
          <p:nvSpPr>
            <p:cNvPr id="38" name="矩形 37"/>
            <p:cNvSpPr/>
            <p:nvPr/>
          </p:nvSpPr>
          <p:spPr>
            <a:xfrm>
              <a:off x="1667086" y="1206633"/>
              <a:ext cx="1802096" cy="64633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950351" y="1295865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做合同</a:t>
              </a:r>
              <a:endPara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80" y="18288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XIAOGUAN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JIANB</a:t>
            </a:r>
            <a:endParaRPr lang="zh-CN" altLang="en-US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73" y="621792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@</a:t>
            </a:r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智校运营王晨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47500" y="6159500"/>
            <a:ext cx="105833" cy="427752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1477312" y="6372456"/>
            <a:ext cx="110821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490249" y="6243200"/>
            <a:ext cx="84945" cy="318770"/>
          </a:xfrm>
          <a:prstGeom prst="rect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1385B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6170" y="290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校管家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r"/>
            <a:r>
              <a:rPr lang="en-US" altLang="zh-CN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NO.1</a:t>
            </a:r>
            <a:endParaRPr lang="en-US" altLang="zh-CN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33680" y="182880"/>
            <a:ext cx="8215418" cy="2032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044863" y="6680200"/>
            <a:ext cx="680847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3680" y="290899"/>
            <a:ext cx="0" cy="313810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1958320" y="2908300"/>
            <a:ext cx="7620" cy="3623541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33680" y="6675120"/>
            <a:ext cx="45542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410700" y="203200"/>
            <a:ext cx="2547620" cy="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33680" y="4783336"/>
            <a:ext cx="6496" cy="1780540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11965940" y="312420"/>
            <a:ext cx="0" cy="903693"/>
          </a:xfrm>
          <a:prstGeom prst="line">
            <a:avLst/>
          </a:prstGeom>
          <a:ln w="38100">
            <a:solidFill>
              <a:srgbClr val="113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747500" y="5014545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747500" y="5584291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1747500" y="5298033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47500" y="5867779"/>
            <a:ext cx="78392" cy="78392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6673" y="75048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6673" y="952717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6673" y="112972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11385B"/>
                </a:solidFill>
                <a:ea typeface="思源黑体 Bold" panose="020B0800000000000000" pitchFamily="34" charset="-122"/>
              </a:rPr>
              <a:t>X</a:t>
            </a:r>
            <a:endParaRPr lang="zh-CN" altLang="en-US" sz="1050" dirty="0">
              <a:solidFill>
                <a:srgbClr val="11385B"/>
              </a:solidFill>
              <a:ea typeface="思源黑体 Bold" panose="020B08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4019" y="915044"/>
            <a:ext cx="1802096" cy="612481"/>
            <a:chOff x="1667086" y="1206633"/>
            <a:chExt cx="1802096" cy="646330"/>
          </a:xfrm>
        </p:grpSpPr>
        <p:sp>
          <p:nvSpPr>
            <p:cNvPr id="38" name="矩形 37"/>
            <p:cNvSpPr/>
            <p:nvPr/>
          </p:nvSpPr>
          <p:spPr>
            <a:xfrm>
              <a:off x="1667086" y="1206633"/>
              <a:ext cx="1802096" cy="64633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85251" y="1295865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11385B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开配置项</a:t>
              </a:r>
              <a:endPara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21104" y="1506883"/>
            <a:ext cx="8961792" cy="4325937"/>
            <a:chOff x="1722718" y="1524968"/>
            <a:chExt cx="8961792" cy="4325937"/>
          </a:xfrm>
        </p:grpSpPr>
        <p:pic>
          <p:nvPicPr>
            <p:cNvPr id="3" name="图片 2" descr="图形用户界面, 文本, 应用程序&#10;&#10;描述已自动生成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22718" y="1524968"/>
              <a:ext cx="8961792" cy="43259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11385B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矩形 3"/>
            <p:cNvSpPr/>
            <p:nvPr/>
          </p:nvSpPr>
          <p:spPr>
            <a:xfrm>
              <a:off x="1930400" y="2463800"/>
              <a:ext cx="7924800" cy="23195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椭圆 33"/>
          <p:cNvSpPr/>
          <p:nvPr/>
        </p:nvSpPr>
        <p:spPr>
          <a:xfrm>
            <a:off x="9059698" y="915045"/>
            <a:ext cx="1311198" cy="1311198"/>
          </a:xfrm>
          <a:prstGeom prst="ellipse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9044280" y="1328799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搜</a:t>
            </a:r>
            <a:r>
              <a:rPr lang="en-US" altLang="zh-CN" sz="2400" dirty="0">
                <a:solidFill>
                  <a:srgbClr val="FFC000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[</a:t>
            </a:r>
            <a:r>
              <a:rPr lang="zh-CN" altLang="en-US" sz="2400" dirty="0">
                <a:solidFill>
                  <a:srgbClr val="FFC000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合同</a:t>
            </a:r>
            <a:r>
              <a:rPr lang="en-US" altLang="zh-CN" sz="2400" dirty="0">
                <a:solidFill>
                  <a:srgbClr val="FFC000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]</a:t>
            </a:r>
            <a:endParaRPr lang="zh-CN" altLang="en-US" sz="2400" dirty="0">
              <a:solidFill>
                <a:srgbClr val="FFC000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99092" y="923531"/>
            <a:ext cx="1802096" cy="573286"/>
          </a:xfrm>
          <a:prstGeom prst="rect">
            <a:avLst/>
          </a:prstGeom>
          <a:solidFill>
            <a:srgbClr val="113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2082357" y="100267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BC23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做合同</a:t>
            </a:r>
            <a:endParaRPr lang="zh-CN" altLang="en-US" sz="2800" dirty="0">
              <a:solidFill>
                <a:srgbClr val="FBC23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箭头: 右 5"/>
          <p:cNvSpPr/>
          <p:nvPr/>
        </p:nvSpPr>
        <p:spPr>
          <a:xfrm>
            <a:off x="3334259" y="1052540"/>
            <a:ext cx="512326" cy="344081"/>
          </a:xfrm>
          <a:prstGeom prst="rightArrow">
            <a:avLst/>
          </a:prstGeom>
          <a:solidFill>
            <a:srgbClr val="11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1662</Words>
  <Application>WPS 演示</Application>
  <PresentationFormat>宽屏</PresentationFormat>
  <Paragraphs>554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思源黑体 Bold</vt:lpstr>
      <vt:lpstr>黑体</vt:lpstr>
      <vt:lpstr>思源黑体 Medium</vt:lpstr>
      <vt:lpstr>思源黑体 Normal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xgj</dc:creator>
  <cp:lastModifiedBy>EDZ</cp:lastModifiedBy>
  <cp:revision>16</cp:revision>
  <dcterms:created xsi:type="dcterms:W3CDTF">2021-08-02T03:15:00Z</dcterms:created>
  <dcterms:modified xsi:type="dcterms:W3CDTF">2021-08-16T12:07:29Z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1B871EE6684B4157A1FD09D09EF85B89</vt:lpwstr>
  </property>
  <property fmtid="{D5CDD505-2E9C-101B-9397-08002B2CF9AE}" pid="3" name="KSOProductBuildVer">
    <vt:lpwstr>2052-11.1.0.10700</vt:lpwstr>
  </property>
</Properties>
</file>