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3"/>
  </p:sldMasterIdLst>
  <p:notesMasterIdLst>
    <p:notesMasterId r:id="rId30"/>
  </p:notesMasterIdLst>
  <p:handoutMasterIdLst>
    <p:handoutMasterId r:id="rId31"/>
  </p:handoutMasterIdLst>
  <p:sldIdLst>
    <p:sldId id="472" r:id="rId4"/>
    <p:sldId id="473" r:id="rId5"/>
    <p:sldId id="474" r:id="rId6"/>
    <p:sldId id="475" r:id="rId7"/>
    <p:sldId id="476" r:id="rId8"/>
    <p:sldId id="477" r:id="rId9"/>
    <p:sldId id="478" r:id="rId10"/>
    <p:sldId id="546" r:id="rId11"/>
    <p:sldId id="547" r:id="rId12"/>
    <p:sldId id="479" r:id="rId13"/>
    <p:sldId id="492" r:id="rId14"/>
    <p:sldId id="548" r:id="rId15"/>
    <p:sldId id="552" r:id="rId16"/>
    <p:sldId id="550" r:id="rId17"/>
    <p:sldId id="551" r:id="rId18"/>
    <p:sldId id="495" r:id="rId19"/>
    <p:sldId id="496" r:id="rId20"/>
    <p:sldId id="497" r:id="rId21"/>
    <p:sldId id="553" r:id="rId22"/>
    <p:sldId id="545" r:id="rId23"/>
    <p:sldId id="503" r:id="rId24"/>
    <p:sldId id="554" r:id="rId25"/>
    <p:sldId id="555" r:id="rId26"/>
    <p:sldId id="557" r:id="rId27"/>
    <p:sldId id="558" r:id="rId28"/>
    <p:sldId id="514" r:id="rId29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4BB3D"/>
    <a:srgbClr val="444446"/>
    <a:srgbClr val="C49B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114"/>
      </p:cViewPr>
      <p:guideLst>
        <p:guide orient="horz" pos="212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handoutMaster" Target="handoutMasters/handoutMaster1.xml"/><Relationship Id="rId30" Type="http://schemas.openxmlformats.org/officeDocument/2006/relationships/notesMaster" Target="notesMasters/notesMaster1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CE4C65-A1F4-426E-B44C-912DC5957C6D}" type="doc">
      <dgm:prSet loTypeId="process" loCatId="process" qsTypeId="urn:microsoft.com/office/officeart/2005/8/quickstyle/simple2" qsCatId="simple" csTypeId="urn:microsoft.com/office/officeart/2005/8/colors/accent1_2" csCatId="accent1" phldr="1"/>
      <dgm:spPr/>
    </dgm:pt>
    <dgm:pt modelId="{DEDDCA16-1A3B-45D5-8ED7-6A456D6297B2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rPr>
            <a:t>与</a:t>
          </a:r>
          <a:r>
            <a:rPr lang="zh-CN" b="1" dirty="0">
              <a:latin typeface="微软雅黑" panose="020B0503020204020204" pitchFamily="34" charset="-122"/>
              <a:ea typeface="微软雅黑" panose="020B0503020204020204" pitchFamily="34" charset="-122"/>
            </a:rPr>
            <a:t>客户确认合同字段，以及合同使用校区</a:t>
          </a:r>
          <a:r>
            <a:rPr lang="zh-CN"/>
            <a:t/>
          </a:r>
          <a:endParaRPr lang="zh-CN"/>
        </a:p>
      </dgm:t>
    </dgm:pt>
    <dgm:pt modelId="{EE054A45-CB27-450D-B82A-DFCA058B8EF7}" cxnId="{E7F31DAC-A4F8-48CA-80FC-935572C8C5F1}" type="parTrans">
      <dgm:prSet/>
      <dgm:spPr/>
      <dgm:t>
        <a:bodyPr/>
        <a:lstStyle/>
        <a:p>
          <a:endParaRPr lang="zh-CN" altLang="en-US"/>
        </a:p>
      </dgm:t>
    </dgm:pt>
    <dgm:pt modelId="{B47CA0DC-47FC-4D88-9E91-3C4E564F0E8D}" cxnId="{E7F31DAC-A4F8-48CA-80FC-935572C8C5F1}" type="sibTrans">
      <dgm:prSet/>
      <dgm:spPr/>
      <dgm:t>
        <a:bodyPr/>
        <a:lstStyle/>
        <a:p>
          <a:endParaRPr lang="zh-CN" altLang="en-US"/>
        </a:p>
      </dgm:t>
    </dgm:pt>
    <dgm:pt modelId="{D1D2FC5D-A07E-4A86-93B9-337CB8021099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rPr>
            <a:t>按照客户字段调整好合同模板</a:t>
          </a:r>
          <a:r>
            <a:rPr/>
            <a:t/>
          </a:r>
          <a:endParaRPr/>
        </a:p>
      </dgm:t>
    </dgm:pt>
    <dgm:pt modelId="{ABA1DB5B-3DFF-40A8-A57E-4B256E54DA85}" cxnId="{F5F65FD1-172D-4324-B7A4-B6FFCF09B6A0}" type="parTrans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D229187-1265-4B75-8A8C-769EB9FB1790}" cxnId="{F5F65FD1-172D-4324-B7A4-B6FFCF09B6A0}" type="sibTrans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5375EF0-657D-443C-B400-182899A6A996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问</a:t>
          </a:r>
          <a:r>
            <a:rPr lang="zh-CN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客户提供系统授权码</a:t>
          </a:r>
          <a:r>
            <a:rPr lang="zh-CN"/>
            <a:t/>
          </a:r>
          <a:endParaRPr lang="zh-CN"/>
        </a:p>
      </dgm:t>
    </dgm:pt>
    <dgm:pt modelId="{ED3C5359-1920-4F67-A0EE-535EE23178AB}" cxnId="{B7F8B601-B9C3-4863-B171-A80EC41A8645}" type="parTrans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8B8441F-7A37-470B-B355-0AE313005496}" cxnId="{B7F8B601-B9C3-4863-B171-A80EC41A8645}" type="sibTrans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5B155B1-3D8F-4C01-AD99-D14924A4B5BD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b="1" dirty="0">
              <a:latin typeface="微软雅黑" panose="020B0503020204020204" pitchFamily="34" charset="-122"/>
              <a:ea typeface="微软雅黑" panose="020B0503020204020204" pitchFamily="34" charset="-122"/>
            </a:rPr>
            <a:t>在客户系统中输入合同上传网址</a:t>
          </a:r>
          <a:r>
            <a:rPr lang="zh-CN"/>
            <a:t/>
          </a:r>
          <a:endParaRPr lang="zh-CN"/>
        </a:p>
      </dgm:t>
    </dgm:pt>
    <dgm:pt modelId="{BFEB69F6-761B-4047-B761-580D75042371}" cxnId="{8964C1ED-B4A8-44CF-9BED-18D0D0B3F3C4}" type="parTrans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0D39268-E9FF-4F44-B017-6E3B04382479}" cxnId="{8964C1ED-B4A8-44CF-9BED-18D0D0B3F3C4}" type="sibTrans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5164E15-D94D-48E3-A9A4-A8D651658DF6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b="1" dirty="0">
              <a:latin typeface="微软雅黑" panose="020B0503020204020204" pitchFamily="34" charset="-122"/>
              <a:ea typeface="微软雅黑" panose="020B0503020204020204" pitchFamily="34" charset="-122"/>
            </a:rPr>
            <a:t>上传合同模板并保存</a:t>
          </a:r>
          <a:r>
            <a:rPr lang="zh-CN"/>
            <a:t/>
          </a:r>
          <a:endParaRPr lang="zh-CN"/>
        </a:p>
      </dgm:t>
    </dgm:pt>
    <dgm:pt modelId="{FF93E484-8614-4E3A-B064-E4F2E6AF1486}" cxnId="{507B5042-817C-4E35-97D7-848924CBAFE9}" type="parTrans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55B6D76-4FAA-45E8-97B1-9700600FE8B1}" cxnId="{507B5042-817C-4E35-97D7-848924CBAFE9}" type="sibTrans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F6133CA-3B41-45E1-A0D5-D962D3F65763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</a:pPr>
          <a:r>
            <a: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修改客户系统</a:t>
          </a:r>
          <a:r>
            <a:rPr lang="zh-CN" altLang="en-US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合</a:t>
          </a:r>
          <a:r>
            <a:rPr lang="zh-CN" altLang="en-US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同</a:t>
          </a:r>
          <a:r>
            <a:rPr lang="zh-CN" altLang="en-US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配置项</a:t>
          </a:r>
          <a:r>
            <a:rPr lang="zh-CN" altLang="en-US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/>
          </a:r>
          <a:endParaRPr lang="zh-CN" altLang="en-US" b="1" dirty="0">
            <a:solidFill>
              <a:srgbClr val="FFC00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8169063-5DE8-4C83-920D-5321EAC24223}" cxnId="{89CD74FD-3C1A-4A9A-8A97-E0C1F19C790C}" type="parTrans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1FC1A2C-2779-4A05-8887-BDA5BC116D41}" cxnId="{89CD74FD-3C1A-4A9A-8A97-E0C1F19C790C}" type="sibTrans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C90CF1E-AC4D-449D-BB4B-B33B06B5F616}" type="pres">
      <dgm:prSet presAssocID="{4CCE4C65-A1F4-426E-B44C-912DC5957C6D}" presName="CompostProcess" presStyleCnt="0">
        <dgm:presLayoutVars>
          <dgm:dir/>
          <dgm:resizeHandles val="exact"/>
        </dgm:presLayoutVars>
      </dgm:prSet>
      <dgm:spPr/>
    </dgm:pt>
    <dgm:pt modelId="{F2955C07-12C2-4037-ABA5-3CD16B35B3DC}" type="pres">
      <dgm:prSet presAssocID="{4CCE4C65-A1F4-426E-B44C-912DC5957C6D}" presName="arrow" presStyleLbl="bgShp" presStyleIdx="0" presStyleCnt="1" custScaleX="117646" custLinFactNeighborX="-20511" custLinFactNeighborY="-12909"/>
      <dgm:spPr/>
    </dgm:pt>
    <dgm:pt modelId="{506965C7-4493-4679-A7D0-E3F7174E2F45}" type="pres">
      <dgm:prSet presAssocID="{4CCE4C65-A1F4-426E-B44C-912DC5957C6D}" presName="linearProcess" presStyleCnt="0"/>
      <dgm:spPr/>
    </dgm:pt>
    <dgm:pt modelId="{0F49BF1D-4E8D-4E6F-9270-1958F608E57A}" type="pres">
      <dgm:prSet presAssocID="{DEDDCA16-1A3B-45D5-8ED7-6A456D6297B2}" presName="textNode" presStyleLbl="node1" presStyleIdx="0" presStyleCnt="6">
        <dgm:presLayoutVars>
          <dgm:bulletEnabled val="1"/>
        </dgm:presLayoutVars>
      </dgm:prSet>
      <dgm:spPr/>
    </dgm:pt>
    <dgm:pt modelId="{98581FB0-7195-41B2-B399-011D6D214E16}" type="pres">
      <dgm:prSet presAssocID="{B47CA0DC-47FC-4D88-9E91-3C4E564F0E8D}" presName="sibTrans" presStyleCnt="0"/>
      <dgm:spPr/>
    </dgm:pt>
    <dgm:pt modelId="{7547DE7A-D298-41FB-A71F-1D2295076746}" type="pres">
      <dgm:prSet presAssocID="{D1D2FC5D-A07E-4A86-93B9-337CB8021099}" presName="textNode" presStyleLbl="node1" presStyleIdx="1" presStyleCnt="6">
        <dgm:presLayoutVars>
          <dgm:bulletEnabled val="1"/>
        </dgm:presLayoutVars>
      </dgm:prSet>
      <dgm:spPr/>
    </dgm:pt>
    <dgm:pt modelId="{48C8D702-BA8C-4688-BBA6-52F3CCFB6A07}" type="pres">
      <dgm:prSet presAssocID="{0D229187-1265-4B75-8A8C-769EB9FB1790}" presName="sibTrans" presStyleCnt="0"/>
      <dgm:spPr/>
    </dgm:pt>
    <dgm:pt modelId="{B48E4E84-A6AD-41C1-9799-59033C8341D1}" type="pres">
      <dgm:prSet presAssocID="{E5375EF0-657D-443C-B400-182899A6A996}" presName="textNode" presStyleLbl="node1" presStyleIdx="2" presStyleCnt="6">
        <dgm:presLayoutVars>
          <dgm:bulletEnabled val="1"/>
        </dgm:presLayoutVars>
      </dgm:prSet>
      <dgm:spPr/>
    </dgm:pt>
    <dgm:pt modelId="{2588AAF2-6879-4243-8AFA-16A0D5F4924E}" type="pres">
      <dgm:prSet presAssocID="{D8B8441F-7A37-470B-B355-0AE313005496}" presName="sibTrans" presStyleCnt="0"/>
      <dgm:spPr/>
    </dgm:pt>
    <dgm:pt modelId="{5239E3A1-FF12-406B-A753-1F517EB7D471}" type="pres">
      <dgm:prSet presAssocID="{35B155B1-3D8F-4C01-AD99-D14924A4B5BD}" presName="textNode" presStyleLbl="node1" presStyleIdx="3" presStyleCnt="6">
        <dgm:presLayoutVars>
          <dgm:bulletEnabled val="1"/>
        </dgm:presLayoutVars>
      </dgm:prSet>
      <dgm:spPr/>
    </dgm:pt>
    <dgm:pt modelId="{7C808F9E-7D22-473F-839A-99FD0DA499CD}" type="pres">
      <dgm:prSet presAssocID="{80D39268-E9FF-4F44-B017-6E3B04382479}" presName="sibTrans" presStyleCnt="0"/>
      <dgm:spPr/>
    </dgm:pt>
    <dgm:pt modelId="{A6EAF685-45AD-4436-80D3-FE76959F3826}" type="pres">
      <dgm:prSet presAssocID="{F5164E15-D94D-48E3-A9A4-A8D651658DF6}" presName="textNode" presStyleLbl="node1" presStyleIdx="4" presStyleCnt="6">
        <dgm:presLayoutVars>
          <dgm:bulletEnabled val="1"/>
        </dgm:presLayoutVars>
      </dgm:prSet>
      <dgm:spPr/>
    </dgm:pt>
    <dgm:pt modelId="{0B135EDA-43DE-46ED-90D6-5E8082F90983}" type="pres">
      <dgm:prSet presAssocID="{555B6D76-4FAA-45E8-97B1-9700600FE8B1}" presName="sibTrans" presStyleCnt="0"/>
      <dgm:spPr/>
    </dgm:pt>
    <dgm:pt modelId="{82817A10-53A7-48AF-9175-764D94BF7763}" type="pres">
      <dgm:prSet presAssocID="{EF6133CA-3B41-45E1-A0D5-D962D3F65763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E7F31DAC-A4F8-48CA-80FC-935572C8C5F1}" srcId="{4CCE4C65-A1F4-426E-B44C-912DC5957C6D}" destId="{DEDDCA16-1A3B-45D5-8ED7-6A456D6297B2}" srcOrd="0" destOrd="0" parTransId="{EE054A45-CB27-450D-B82A-DFCA058B8EF7}" sibTransId="{B47CA0DC-47FC-4D88-9E91-3C4E564F0E8D}"/>
    <dgm:cxn modelId="{F5F65FD1-172D-4324-B7A4-B6FFCF09B6A0}" srcId="{4CCE4C65-A1F4-426E-B44C-912DC5957C6D}" destId="{D1D2FC5D-A07E-4A86-93B9-337CB8021099}" srcOrd="1" destOrd="0" parTransId="{ABA1DB5B-3DFF-40A8-A57E-4B256E54DA85}" sibTransId="{0D229187-1265-4B75-8A8C-769EB9FB1790}"/>
    <dgm:cxn modelId="{B7F8B601-B9C3-4863-B171-A80EC41A8645}" srcId="{4CCE4C65-A1F4-426E-B44C-912DC5957C6D}" destId="{E5375EF0-657D-443C-B400-182899A6A996}" srcOrd="2" destOrd="0" parTransId="{ED3C5359-1920-4F67-A0EE-535EE23178AB}" sibTransId="{D8B8441F-7A37-470B-B355-0AE313005496}"/>
    <dgm:cxn modelId="{8964C1ED-B4A8-44CF-9BED-18D0D0B3F3C4}" srcId="{4CCE4C65-A1F4-426E-B44C-912DC5957C6D}" destId="{35B155B1-3D8F-4C01-AD99-D14924A4B5BD}" srcOrd="3" destOrd="0" parTransId="{BFEB69F6-761B-4047-B761-580D75042371}" sibTransId="{80D39268-E9FF-4F44-B017-6E3B04382479}"/>
    <dgm:cxn modelId="{507B5042-817C-4E35-97D7-848924CBAFE9}" srcId="{4CCE4C65-A1F4-426E-B44C-912DC5957C6D}" destId="{F5164E15-D94D-48E3-A9A4-A8D651658DF6}" srcOrd="4" destOrd="0" parTransId="{FF93E484-8614-4E3A-B064-E4F2E6AF1486}" sibTransId="{555B6D76-4FAA-45E8-97B1-9700600FE8B1}"/>
    <dgm:cxn modelId="{89CD74FD-3C1A-4A9A-8A97-E0C1F19C790C}" srcId="{4CCE4C65-A1F4-426E-B44C-912DC5957C6D}" destId="{EF6133CA-3B41-45E1-A0D5-D962D3F65763}" srcOrd="5" destOrd="0" parTransId="{E8169063-5DE8-4C83-920D-5321EAC24223}" sibTransId="{41FC1A2C-2779-4A05-8887-BDA5BC116D41}"/>
    <dgm:cxn modelId="{AC5DB35B-1894-4296-B27E-999A1CD7E103}" type="presOf" srcId="{4CCE4C65-A1F4-426E-B44C-912DC5957C6D}" destId="{AC90CF1E-AC4D-449D-BB4B-B33B06B5F616}" srcOrd="0" destOrd="0" presId="urn:microsoft.com/office/officeart/2005/8/layout/hProcess9"/>
    <dgm:cxn modelId="{18904407-129B-404B-B984-86D6CAC5D980}" type="presParOf" srcId="{AC90CF1E-AC4D-449D-BB4B-B33B06B5F616}" destId="{F2955C07-12C2-4037-ABA5-3CD16B35B3DC}" srcOrd="0" destOrd="0" presId="urn:microsoft.com/office/officeart/2005/8/layout/hProcess9"/>
    <dgm:cxn modelId="{DA69C746-FF00-419D-BE6C-6F1CBB6BA629}" type="presParOf" srcId="{AC90CF1E-AC4D-449D-BB4B-B33B06B5F616}" destId="{506965C7-4493-4679-A7D0-E3F7174E2F45}" srcOrd="1" destOrd="0" presId="urn:microsoft.com/office/officeart/2005/8/layout/hProcess9"/>
    <dgm:cxn modelId="{34E6E34B-CFD3-4BB2-8EEC-355A71867BD5}" type="presParOf" srcId="{506965C7-4493-4679-A7D0-E3F7174E2F45}" destId="{0F49BF1D-4E8D-4E6F-9270-1958F608E57A}" srcOrd="0" destOrd="1" presId="urn:microsoft.com/office/officeart/2005/8/layout/hProcess9"/>
    <dgm:cxn modelId="{2C794104-1540-4A56-BE4C-86EF0F5ABD46}" type="presOf" srcId="{DEDDCA16-1A3B-45D5-8ED7-6A456D6297B2}" destId="{0F49BF1D-4E8D-4E6F-9270-1958F608E57A}" srcOrd="0" destOrd="0" presId="urn:microsoft.com/office/officeart/2005/8/layout/hProcess9"/>
    <dgm:cxn modelId="{6E48DFAF-758C-4E9F-844C-4AAF27AE8121}" type="presParOf" srcId="{506965C7-4493-4679-A7D0-E3F7174E2F45}" destId="{98581FB0-7195-41B2-B399-011D6D214E16}" srcOrd="1" destOrd="1" presId="urn:microsoft.com/office/officeart/2005/8/layout/hProcess9"/>
    <dgm:cxn modelId="{866F7C5D-40F4-4937-9847-18EEE5187BC5}" type="presParOf" srcId="{506965C7-4493-4679-A7D0-E3F7174E2F45}" destId="{7547DE7A-D298-41FB-A71F-1D2295076746}" srcOrd="2" destOrd="1" presId="urn:microsoft.com/office/officeart/2005/8/layout/hProcess9"/>
    <dgm:cxn modelId="{A4CEE265-676E-4520-B904-D90E4BEDA1A9}" type="presOf" srcId="{D1D2FC5D-A07E-4A86-93B9-337CB8021099}" destId="{7547DE7A-D298-41FB-A71F-1D2295076746}" srcOrd="0" destOrd="0" presId="urn:microsoft.com/office/officeart/2005/8/layout/hProcess9"/>
    <dgm:cxn modelId="{98C3CDE0-6621-4D06-9033-F81132AF6173}" type="presParOf" srcId="{506965C7-4493-4679-A7D0-E3F7174E2F45}" destId="{48C8D702-BA8C-4688-BBA6-52F3CCFB6A07}" srcOrd="3" destOrd="1" presId="urn:microsoft.com/office/officeart/2005/8/layout/hProcess9"/>
    <dgm:cxn modelId="{7D9BB595-F016-4426-BB48-90C568070E3C}" type="presParOf" srcId="{506965C7-4493-4679-A7D0-E3F7174E2F45}" destId="{B48E4E84-A6AD-41C1-9799-59033C8341D1}" srcOrd="4" destOrd="1" presId="urn:microsoft.com/office/officeart/2005/8/layout/hProcess9"/>
    <dgm:cxn modelId="{AEF4B400-7B48-4A03-99F8-6C45779306EF}" type="presOf" srcId="{E5375EF0-657D-443C-B400-182899A6A996}" destId="{B48E4E84-A6AD-41C1-9799-59033C8341D1}" srcOrd="0" destOrd="0" presId="urn:microsoft.com/office/officeart/2005/8/layout/hProcess9"/>
    <dgm:cxn modelId="{A6EC640C-8778-4003-A02D-004633778F6C}" type="presParOf" srcId="{506965C7-4493-4679-A7D0-E3F7174E2F45}" destId="{2588AAF2-6879-4243-8AFA-16A0D5F4924E}" srcOrd="5" destOrd="1" presId="urn:microsoft.com/office/officeart/2005/8/layout/hProcess9"/>
    <dgm:cxn modelId="{E8699462-D670-4EBB-A33F-7FB04F31111A}" type="presParOf" srcId="{506965C7-4493-4679-A7D0-E3F7174E2F45}" destId="{5239E3A1-FF12-406B-A753-1F517EB7D471}" srcOrd="6" destOrd="1" presId="urn:microsoft.com/office/officeart/2005/8/layout/hProcess9"/>
    <dgm:cxn modelId="{4FC4DD96-A004-427F-9CC5-509B870253EC}" type="presOf" srcId="{35B155B1-3D8F-4C01-AD99-D14924A4B5BD}" destId="{5239E3A1-FF12-406B-A753-1F517EB7D471}" srcOrd="0" destOrd="0" presId="urn:microsoft.com/office/officeart/2005/8/layout/hProcess9"/>
    <dgm:cxn modelId="{D243B42A-1429-453C-953F-9821E8A7B8E1}" type="presParOf" srcId="{506965C7-4493-4679-A7D0-E3F7174E2F45}" destId="{7C808F9E-7D22-473F-839A-99FD0DA499CD}" srcOrd="7" destOrd="1" presId="urn:microsoft.com/office/officeart/2005/8/layout/hProcess9"/>
    <dgm:cxn modelId="{299C6E63-8535-4F58-9AD9-A879533948D5}" type="presParOf" srcId="{506965C7-4493-4679-A7D0-E3F7174E2F45}" destId="{A6EAF685-45AD-4436-80D3-FE76959F3826}" srcOrd="8" destOrd="1" presId="urn:microsoft.com/office/officeart/2005/8/layout/hProcess9"/>
    <dgm:cxn modelId="{289B0B28-81A6-4589-AA85-8250277DDD0D}" type="presOf" srcId="{F5164E15-D94D-48E3-A9A4-A8D651658DF6}" destId="{A6EAF685-45AD-4436-80D3-FE76959F3826}" srcOrd="0" destOrd="0" presId="urn:microsoft.com/office/officeart/2005/8/layout/hProcess9"/>
    <dgm:cxn modelId="{CD0A85D3-42AE-4D46-A5CC-BC668569B0F9}" type="presParOf" srcId="{506965C7-4493-4679-A7D0-E3F7174E2F45}" destId="{0B135EDA-43DE-46ED-90D6-5E8082F90983}" srcOrd="9" destOrd="1" presId="urn:microsoft.com/office/officeart/2005/8/layout/hProcess9"/>
    <dgm:cxn modelId="{B4083DDA-7284-4F01-9E5F-D331BFDAD074}" type="presParOf" srcId="{506965C7-4493-4679-A7D0-E3F7174E2F45}" destId="{82817A10-53A7-48AF-9175-764D94BF7763}" srcOrd="10" destOrd="1" presId="urn:microsoft.com/office/officeart/2005/8/layout/hProcess9"/>
    <dgm:cxn modelId="{103BF358-A432-4F38-8021-77091BAFFF77}" type="presOf" srcId="{EF6133CA-3B41-45E1-A0D5-D962D3F65763}" destId="{82817A10-53A7-48AF-9175-764D94BF7763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955C07-12C2-4037-ABA5-3CD16B35B3DC}">
      <dsp:nvSpPr>
        <dsp:cNvPr id="0" name=""/>
        <dsp:cNvSpPr/>
      </dsp:nvSpPr>
      <dsp:spPr>
        <a:xfrm>
          <a:off x="0" y="0"/>
          <a:ext cx="10416755" cy="423855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49BF1D-4E8D-4E6F-9270-1958F608E57A}">
      <dsp:nvSpPr>
        <dsp:cNvPr id="0" name=""/>
        <dsp:cNvSpPr/>
      </dsp:nvSpPr>
      <dsp:spPr>
        <a:xfrm>
          <a:off x="2861" y="1271566"/>
          <a:ext cx="1665766" cy="16954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与产品经理沟通需求，确认工时费用</a:t>
          </a:r>
        </a:p>
      </dsp:txBody>
      <dsp:txXfrm>
        <a:off x="84177" y="1352882"/>
        <a:ext cx="1503134" cy="1532790"/>
      </dsp:txXfrm>
    </dsp:sp>
    <dsp:sp modelId="{7547DE7A-D298-41FB-A71F-1D2295076746}">
      <dsp:nvSpPr>
        <dsp:cNvPr id="0" name=""/>
        <dsp:cNvSpPr/>
      </dsp:nvSpPr>
      <dsp:spPr>
        <a:xfrm>
          <a:off x="1751915" y="1271566"/>
          <a:ext cx="1665766" cy="16954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提交定制合同签章审批，上传</a:t>
          </a:r>
          <a:r>
            <a:rPr lang="zh-CN" altLang="en-US" sz="1700" b="1" kern="12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定制确认函</a:t>
          </a:r>
        </a:p>
      </dsp:txBody>
      <dsp:txXfrm>
        <a:off x="1833231" y="1352882"/>
        <a:ext cx="1503134" cy="1532790"/>
      </dsp:txXfrm>
    </dsp:sp>
    <dsp:sp modelId="{B48E4E84-A6AD-41C1-9799-59033C8341D1}">
      <dsp:nvSpPr>
        <dsp:cNvPr id="0" name=""/>
        <dsp:cNvSpPr/>
      </dsp:nvSpPr>
      <dsp:spPr>
        <a:xfrm>
          <a:off x="3500970" y="1271566"/>
          <a:ext cx="1665766" cy="16954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b="1" kern="12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定制确认函</a:t>
          </a:r>
          <a:r>
            <a:rPr lang="zh-CN" altLang="en-US" sz="17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盖</a:t>
          </a:r>
          <a:r>
            <a:rPr lang="zh-CN" altLang="en-US" sz="17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章，发给客户等待打款</a:t>
          </a:r>
        </a:p>
      </dsp:txBody>
      <dsp:txXfrm>
        <a:off x="3582286" y="1352882"/>
        <a:ext cx="1503134" cy="1532790"/>
      </dsp:txXfrm>
    </dsp:sp>
    <dsp:sp modelId="{5239E3A1-FF12-406B-A753-1F517EB7D471}">
      <dsp:nvSpPr>
        <dsp:cNvPr id="0" name=""/>
        <dsp:cNvSpPr/>
      </dsp:nvSpPr>
      <dsp:spPr>
        <a:xfrm>
          <a:off x="5250024" y="1271566"/>
          <a:ext cx="1665766" cy="16954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录入内部系统上传</a:t>
          </a:r>
          <a:r>
            <a:rPr lang="zh-CN" altLang="en-US" sz="1700" b="1" kern="12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定制确认函</a:t>
          </a:r>
          <a:r>
            <a:rPr lang="zh-CN" altLang="en-US" sz="17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，确认收款</a:t>
          </a:r>
        </a:p>
      </dsp:txBody>
      <dsp:txXfrm>
        <a:off x="5331340" y="1352882"/>
        <a:ext cx="1503134" cy="1532790"/>
      </dsp:txXfrm>
    </dsp:sp>
    <dsp:sp modelId="{A6EAF685-45AD-4436-80D3-FE76959F3826}">
      <dsp:nvSpPr>
        <dsp:cNvPr id="0" name=""/>
        <dsp:cNvSpPr/>
      </dsp:nvSpPr>
      <dsp:spPr>
        <a:xfrm>
          <a:off x="6999079" y="1271566"/>
          <a:ext cx="1665766" cy="16954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建群由产品经理与对接人沟通合同细节</a:t>
          </a:r>
        </a:p>
      </dsp:txBody>
      <dsp:txXfrm>
        <a:off x="7080395" y="1352882"/>
        <a:ext cx="1503134" cy="1532790"/>
      </dsp:txXfrm>
    </dsp:sp>
    <dsp:sp modelId="{82817A10-53A7-48AF-9175-764D94BF7763}">
      <dsp:nvSpPr>
        <dsp:cNvPr id="0" name=""/>
        <dsp:cNvSpPr/>
      </dsp:nvSpPr>
      <dsp:spPr>
        <a:xfrm>
          <a:off x="8748133" y="1271566"/>
          <a:ext cx="1665766" cy="16954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zh-CN" altLang="en-US" sz="17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根据技术提供配置值，</a:t>
          </a:r>
          <a:r>
            <a:rPr lang="zh-CN" altLang="en-US" sz="1700" b="1" kern="12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打开配置项</a:t>
          </a:r>
        </a:p>
      </dsp:txBody>
      <dsp:txXfrm>
        <a:off x="8829449" y="1352882"/>
        <a:ext cx="1503134" cy="15327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61B0EACD-B258-4E19-8229-57608E327687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E782348-84D9-41F8-8A5B-955A033D1E5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FE055-3CB5-4251-B9D2-AE8A16F3E655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2074D-0EAA-4E9A-8D1D-62F06DCD15C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CE3B0-ACDF-452C-AB8B-3C8B1E029629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6C7A0-6AD9-4740-993E-F2025C43DA3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50E22-064E-4436-9C2D-DC70E09D590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58AF3-987F-4A2D-BB88-483995ACB8B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44474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44474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4" t="8384" r="10409" b="6839"/>
          <a:stretch>
            <a:fillRect/>
          </a:stretch>
        </p:blipFill>
        <p:spPr bwMode="auto">
          <a:xfrm>
            <a:off x="1010652" y="0"/>
            <a:ext cx="101706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D7502-8216-4D8B-AF0F-D8FE7FCEBAE2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FE5CA-FB7F-4D63-896B-2F82BDCBEF9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2EC15-0DFD-4488-8137-B799A1940338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A2690-E807-411A-9A03-25D1699D61D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D0EFB-B70C-4CF2-BD35-C08437C10637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61C2E-9C24-4303-8E86-05265E44885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96D15-AE8F-4DB2-A464-B002B2D0EB13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43457-A776-4AD4-995E-312DB63D204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656F2-2D52-45BF-8E9F-F70053508D6C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59BBD-47BA-432C-933E-22AB4DE400B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37AC9-63EB-470A-BAF2-AE3E4BBA82DC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87BB3-3DA6-4F79-BB2C-720E51248B4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2B902-0FA3-449C-8D30-CF4C00A6307C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8DC9D-6C03-4D50-9233-9845A03711D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image" Target="../media/image3.png"/><Relationship Id="rId15" Type="http://schemas.openxmlformats.org/officeDocument/2006/relationships/image" Target="../media/image2.jpeg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7" Type="http://schemas.openxmlformats.org/officeDocument/2006/relationships/theme" Target="../theme/theme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A76CAB9-B707-4B99-AE9C-A9510AEC04EF}" type="datetimeFigureOut">
              <a:rPr lang="zh-CN" altLang="en-US"/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E26FA5D-4B6D-433B-B5F0-53ED68A720EA}" type="slidenum">
              <a:rPr lang="zh-CN" altLang="en-US"/>
            </a:fld>
            <a:endParaRPr lang="zh-CN" altLang="en-US"/>
          </a:p>
        </p:txBody>
      </p:sp>
      <p:pic>
        <p:nvPicPr>
          <p:cNvPr id="18434" name="图片 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3"/>
          <a:stretch>
            <a:fillRect/>
          </a:stretch>
        </p:blipFill>
        <p:spPr bwMode="auto">
          <a:xfrm>
            <a:off x="-172720" y="-97155"/>
            <a:ext cx="12364720" cy="6955155"/>
          </a:xfrm>
          <a:prstGeom prst="rect">
            <a:avLst/>
          </a:prstGeom>
          <a:noFill/>
          <a:ln w="28575" cmpd="sng">
            <a:solidFill>
              <a:srgbClr val="FFFFFF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68580" y="-97155"/>
            <a:ext cx="2313305" cy="14655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tags" Target="../tags/tag6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hyperlink" Target="https://predemo.xiaogj.com/contractTemplateImport.html" TargetMode="External"/><Relationship Id="rId1" Type="http://schemas.openxmlformats.org/officeDocument/2006/relationships/hyperlink" Target="https://docs.qq.com/sheet/DUXdmcVhCaFdYVG96?tab=00cyik&amp;confirmed=1" TargetMode="Externa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6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6.png"/><Relationship Id="rId3" Type="http://schemas.openxmlformats.org/officeDocument/2006/relationships/tags" Target="../tags/tag63.xml"/><Relationship Id="rId2" Type="http://schemas.openxmlformats.org/officeDocument/2006/relationships/image" Target="../media/image5.png"/><Relationship Id="rId1" Type="http://schemas.openxmlformats.org/officeDocument/2006/relationships/tags" Target="../tags/tag6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22" name="矩形 12"/>
          <p:cNvSpPr>
            <a:spLocks noChangeArrowheads="1"/>
          </p:cNvSpPr>
          <p:nvPr/>
        </p:nvSpPr>
        <p:spPr bwMode="auto">
          <a:xfrm>
            <a:off x="6934200" y="2830195"/>
            <a:ext cx="38322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4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电子合同</a:t>
            </a:r>
            <a:endParaRPr lang="zh-CN" altLang="en-US" sz="4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6155055" y="2526031"/>
            <a:ext cx="10160" cy="14097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4" name="图片 3" descr="266c9887-e95e-4b84-927b-80045c3c3e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70510" y="2329819"/>
            <a:ext cx="2793365" cy="17691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6530289" y="228601"/>
            <a:ext cx="4209415" cy="1446530"/>
            <a:chOff x="5977" y="721"/>
            <a:chExt cx="6629" cy="2278"/>
          </a:xfrm>
        </p:grpSpPr>
        <p:sp>
          <p:nvSpPr>
            <p:cNvPr id="11" name="矩形 1"/>
            <p:cNvSpPr>
              <a:spLocks noChangeArrowheads="1"/>
            </p:cNvSpPr>
            <p:nvPr/>
          </p:nvSpPr>
          <p:spPr bwMode="auto">
            <a:xfrm>
              <a:off x="5977" y="1781"/>
              <a:ext cx="6629" cy="1006"/>
            </a:xfrm>
            <a:prstGeom prst="rect">
              <a:avLst/>
            </a:prstGeom>
            <a:noFill/>
            <a:ln w="28575" cmpd="sng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文本框 69"/>
            <p:cNvSpPr txBox="1">
              <a:spLocks noChangeArrowheads="1"/>
            </p:cNvSpPr>
            <p:nvPr/>
          </p:nvSpPr>
          <p:spPr bwMode="auto">
            <a:xfrm>
              <a:off x="8216" y="1873"/>
              <a:ext cx="2768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产品价值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977" y="721"/>
              <a:ext cx="1333" cy="22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en-US" altLang="zh-CN" sz="8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4" name="直接连接符 13"/>
          <p:cNvCxnSpPr/>
          <p:nvPr/>
        </p:nvCxnSpPr>
        <p:spPr>
          <a:xfrm>
            <a:off x="5782945" y="1951355"/>
            <a:ext cx="0" cy="351842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6530289" y="1774459"/>
            <a:ext cx="4411629" cy="4369436"/>
            <a:chOff x="6885363" y="2044498"/>
            <a:chExt cx="2989580" cy="4369435"/>
          </a:xfrm>
        </p:grpSpPr>
        <p:sp>
          <p:nvSpPr>
            <p:cNvPr id="16" name="文本框 69"/>
            <p:cNvSpPr txBox="1">
              <a:spLocks noChangeArrowheads="1"/>
            </p:cNvSpPr>
            <p:nvPr/>
          </p:nvSpPr>
          <p:spPr bwMode="auto">
            <a:xfrm>
              <a:off x="6885363" y="2044498"/>
              <a:ext cx="2989580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457200" indent="-457200" eaLnBrk="1" hangingPunct="1">
                <a:buFont typeface="Wingdings" panose="05000000000000000000" pitchFamily="2" charset="2"/>
                <a:buChar char="Ø"/>
              </a:pPr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合同内容可以随时查看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69"/>
            <p:cNvSpPr txBox="1">
              <a:spLocks noChangeArrowheads="1"/>
            </p:cNvSpPr>
            <p:nvPr/>
          </p:nvSpPr>
          <p:spPr bwMode="auto">
            <a:xfrm>
              <a:off x="6885363" y="2796973"/>
              <a:ext cx="2989580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457200" indent="-457200" eaLnBrk="1" hangingPunct="1">
                <a:buFont typeface="Wingdings" panose="05000000000000000000" pitchFamily="2" charset="2"/>
                <a:buChar char="Ø"/>
              </a:pPr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家长手机端随时可签字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文本框 69"/>
            <p:cNvSpPr txBox="1">
              <a:spLocks noChangeArrowheads="1"/>
            </p:cNvSpPr>
            <p:nvPr/>
          </p:nvSpPr>
          <p:spPr bwMode="auto">
            <a:xfrm>
              <a:off x="6885363" y="3612948"/>
              <a:ext cx="2989580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457200" indent="-457200" eaLnBrk="1" hangingPunct="1">
                <a:buFont typeface="Wingdings" panose="05000000000000000000" pitchFamily="2" charset="2"/>
                <a:buChar char="Ø"/>
              </a:pPr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永久保存查阅管理高效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69"/>
            <p:cNvSpPr txBox="1">
              <a:spLocks noChangeArrowheads="1"/>
            </p:cNvSpPr>
            <p:nvPr/>
          </p:nvSpPr>
          <p:spPr bwMode="auto">
            <a:xfrm>
              <a:off x="6885363" y="4352724"/>
              <a:ext cx="2989580" cy="2061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457200" indent="-457200" eaLnBrk="1" hangingPunct="1">
                <a:buFont typeface="Wingdings" panose="05000000000000000000" pitchFamily="2" charset="2"/>
                <a:buChar char="Ø"/>
              </a:pPr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合同自动生成不易篡改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457200" indent="-457200" eaLnBrk="1" hangingPunct="1">
                <a:buFont typeface="Wingdings" panose="05000000000000000000" pitchFamily="2" charset="2"/>
                <a:buChar char="Ø"/>
              </a:pP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457200" indent="-457200" eaLnBrk="1" hangingPunct="1">
                <a:buFont typeface="Wingdings" panose="05000000000000000000" pitchFamily="2" charset="2"/>
                <a:buChar char="Ø"/>
              </a:pPr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无纸化办公、降低成本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457200" indent="-457200" eaLnBrk="1" hangingPunct="1">
                <a:buFont typeface="Wingdings" panose="05000000000000000000" pitchFamily="2" charset="2"/>
                <a:buChar char="Ø"/>
              </a:pP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457200" indent="-457200" eaLnBrk="1" hangingPunct="1">
                <a:buFont typeface="Wingdings" panose="05000000000000000000" pitchFamily="2" charset="2"/>
                <a:buChar char="Ø"/>
              </a:pPr>
              <a:r>
                <a:rPr lang="zh-CN" altLang="en-US" sz="2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具有法律效力（专业版</a:t>
              </a:r>
              <a:r>
                <a:rPr lang="zh-CN" altLang="en-US" sz="28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）</a:t>
              </a:r>
              <a:endPara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134189" y="1675135"/>
            <a:ext cx="2546345" cy="4790085"/>
            <a:chOff x="2134176" y="1951355"/>
            <a:chExt cx="2546345" cy="4790085"/>
          </a:xfrm>
        </p:grpSpPr>
        <p:pic>
          <p:nvPicPr>
            <p:cNvPr id="21" name="图片 20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4176" y="1951355"/>
              <a:ext cx="2546345" cy="4790085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965"/>
            <a:stretch>
              <a:fillRect/>
            </a:stretch>
          </p:blipFill>
          <p:spPr>
            <a:xfrm>
              <a:off x="2294675" y="2519114"/>
              <a:ext cx="2229199" cy="365744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795401" y="1808481"/>
            <a:ext cx="4209415" cy="1446530"/>
            <a:chOff x="5977" y="721"/>
            <a:chExt cx="6629" cy="2278"/>
          </a:xfrm>
        </p:grpSpPr>
        <p:sp>
          <p:nvSpPr>
            <p:cNvPr id="6" name="矩形 1"/>
            <p:cNvSpPr>
              <a:spLocks noChangeArrowheads="1"/>
            </p:cNvSpPr>
            <p:nvPr/>
          </p:nvSpPr>
          <p:spPr bwMode="auto">
            <a:xfrm>
              <a:off x="5977" y="1781"/>
              <a:ext cx="6629" cy="1006"/>
            </a:xfrm>
            <a:prstGeom prst="rect">
              <a:avLst/>
            </a:prstGeom>
            <a:noFill/>
            <a:ln w="28575" cmpd="sng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文本框 69"/>
            <p:cNvSpPr txBox="1">
              <a:spLocks noChangeArrowheads="1"/>
            </p:cNvSpPr>
            <p:nvPr/>
          </p:nvSpPr>
          <p:spPr bwMode="auto">
            <a:xfrm>
              <a:off x="8216" y="1873"/>
              <a:ext cx="2755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沟通流程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977" y="721"/>
              <a:ext cx="1333" cy="22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en-US" altLang="zh-CN" sz="8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22461 -0.22963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24" y="-1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56540" y="2734310"/>
            <a:ext cx="2701290" cy="638810"/>
          </a:xfrm>
          <a:prstGeom prst="rect">
            <a:avLst/>
          </a:prstGeom>
          <a:noFill/>
          <a:ln w="2857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文本框 69"/>
          <p:cNvSpPr txBox="1">
            <a:spLocks noChangeArrowheads="1"/>
          </p:cNvSpPr>
          <p:nvPr/>
        </p:nvSpPr>
        <p:spPr bwMode="auto">
          <a:xfrm>
            <a:off x="394335" y="2851150"/>
            <a:ext cx="24257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切入点（话术）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37000" y="931545"/>
            <a:ext cx="6316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bg1"/>
                </a:solidFill>
              </a:rPr>
              <a:t>1</a:t>
            </a:r>
            <a:r>
              <a:rPr lang="zh-CN" altLang="en-US">
                <a:solidFill>
                  <a:schemeClr val="bg1"/>
                </a:solidFill>
              </a:rPr>
              <a:t>、某某校长您好，最近在回访的过程中，经常遇到有的老师反映，学校需要线下和家长之间签订合同，造成合同原件太多不易保存管理，所以想问一下学校这边是否也存在同样的问题呢？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937000" y="2582545"/>
            <a:ext cx="6316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altLang="zh-CN">
                <a:solidFill>
                  <a:schemeClr val="bg1"/>
                </a:solidFill>
              </a:rPr>
              <a:t>2</a:t>
            </a:r>
            <a:r>
              <a:rPr lang="zh-CN" altLang="en-US">
                <a:solidFill>
                  <a:schemeClr val="bg1"/>
                </a:solidFill>
              </a:rPr>
              <a:t>、某某校长您好，是这样的，之前教育局不是发步了有关【</a:t>
            </a:r>
            <a:r>
              <a:rPr lang="zh-CN" altLang="en-US" sz="1800">
                <a:solidFill>
                  <a:schemeClr val="bg1"/>
                </a:solidFill>
                <a:sym typeface="+mn-ea"/>
              </a:rPr>
              <a:t>中小学生校外培训服务合同】的范本嘛，要求培训学校和家长之间签订服务合同，不知道学校这边线下是否也需要和学生或家长签订合同呢？</a:t>
            </a:r>
            <a:endParaRPr lang="en-US" altLang="zh-CN" sz="1800">
              <a:solidFill>
                <a:schemeClr val="bg1"/>
              </a:solidFill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038600" y="4233545"/>
            <a:ext cx="63169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altLang="zh-CN">
                <a:solidFill>
                  <a:schemeClr val="bg1"/>
                </a:solidFill>
              </a:rPr>
              <a:t>2</a:t>
            </a:r>
            <a:r>
              <a:rPr lang="zh-CN" altLang="en-US">
                <a:solidFill>
                  <a:schemeClr val="bg1"/>
                </a:solidFill>
              </a:rPr>
              <a:t>、某某校长您好，之前在和咱们学校老师的对接过程中，有了解到咱们学校这边是有线下和学生或家长之间签订合同的，不知道学校这边是否有了解过我们的电子合同呢？</a:t>
            </a:r>
            <a:endParaRPr lang="en-US" altLang="zh-CN" sz="1800">
              <a:solidFill>
                <a:schemeClr val="bg1"/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56540" y="2734310"/>
            <a:ext cx="2051050" cy="638810"/>
          </a:xfrm>
          <a:prstGeom prst="rect">
            <a:avLst/>
          </a:prstGeom>
          <a:noFill/>
          <a:ln w="2857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文本框 69"/>
          <p:cNvSpPr txBox="1">
            <a:spLocks noChangeArrowheads="1"/>
          </p:cNvSpPr>
          <p:nvPr/>
        </p:nvSpPr>
        <p:spPr bwMode="auto">
          <a:xfrm>
            <a:off x="394335" y="2851150"/>
            <a:ext cx="271272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产品介绍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416300" y="617855"/>
            <a:ext cx="7351395" cy="3830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>
                <a:solidFill>
                  <a:schemeClr val="bg1"/>
                </a:solidFill>
              </a:rPr>
              <a:t>     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（话术）</a:t>
            </a:r>
            <a:r>
              <a:rPr lang="zh-CN" altLang="en-US">
                <a:solidFill>
                  <a:schemeClr val="bg1"/>
                </a:solidFill>
              </a:rPr>
              <a:t>系统支持开通电子版合同功能，将我们学校原本纸质版合同内容对接到我们系统里面，学员来学校报名交费，前台老师在系统里面打印收据，然后就可以生成电子合同，家长这边直接用手机扫码就可以签字；同时我们家长在家进行报名的时候，前台老师生成订单推送到家长手机上面，家长收到订单提醒支付后，也可以在手机上直接签名！签名后是可以直接带上学校这边的电子公章。并且开通我们专业版的电子合同，签订的合同是可以具备相应的法律效应的，如若和家长之间发生纠纷的话，可以作为依法凭证的。另外后期学校也随时可以查询到每一份合同，简单便捷，管理高效，可以大大的降低了学校的运营成本。</a:t>
            </a:r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 t="20381" b="12309"/>
          <a:stretch>
            <a:fillRect/>
          </a:stretch>
        </p:blipFill>
        <p:spPr>
          <a:xfrm>
            <a:off x="4822825" y="4615180"/>
            <a:ext cx="5645150" cy="19062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725545" y="461518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（资料）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56540" y="2734310"/>
            <a:ext cx="2164080" cy="638810"/>
          </a:xfrm>
          <a:prstGeom prst="rect">
            <a:avLst/>
          </a:prstGeom>
          <a:noFill/>
          <a:ln w="2857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文本框 69"/>
          <p:cNvSpPr txBox="1">
            <a:spLocks noChangeArrowheads="1"/>
          </p:cNvSpPr>
          <p:nvPr/>
        </p:nvSpPr>
        <p:spPr bwMode="auto">
          <a:xfrm>
            <a:off x="394335" y="2851150"/>
            <a:ext cx="24257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157980" y="3220720"/>
            <a:ext cx="631698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altLang="zh-CN">
                <a:solidFill>
                  <a:schemeClr val="bg1"/>
                </a:solidFill>
              </a:rPr>
              <a:t>2</a:t>
            </a:r>
            <a:r>
              <a:rPr lang="zh-CN" altLang="en-US">
                <a:solidFill>
                  <a:schemeClr val="bg1"/>
                </a:solidFill>
              </a:rPr>
              <a:t>、价格太高，感觉纸质的比较划算</a:t>
            </a:r>
            <a:endParaRPr lang="zh-CN" altLang="en-US">
              <a:solidFill>
                <a:schemeClr val="bg1"/>
              </a:solidFill>
            </a:endParaRPr>
          </a:p>
          <a:p>
            <a:pPr algn="l">
              <a:buClrTx/>
              <a:buSzTx/>
              <a:buFontTx/>
            </a:pPr>
            <a:r>
              <a:rPr lang="en-US" altLang="zh-CN" sz="1800">
                <a:solidFill>
                  <a:schemeClr val="bg1"/>
                </a:solidFill>
                <a:sym typeface="+mn-ea"/>
              </a:rPr>
              <a:t>         </a:t>
            </a:r>
            <a:r>
              <a:rPr lang="zh-CN" altLang="en-US" sz="1800">
                <a:solidFill>
                  <a:schemeClr val="bg1"/>
                </a:solidFill>
                <a:sym typeface="+mn-ea"/>
              </a:rPr>
              <a:t>老师，这个价格不高的，已经是很优惠的价格了，您可以算一下，像咱们每个学员购买一个期段的课程可能就需要签订一次合同，一个学员一年下来多的可能需要签</a:t>
            </a:r>
            <a:r>
              <a:rPr lang="en-US" altLang="zh-CN" sz="1800">
                <a:solidFill>
                  <a:schemeClr val="bg1"/>
                </a:solidFill>
                <a:sym typeface="+mn-ea"/>
              </a:rPr>
              <a:t>3-4</a:t>
            </a:r>
            <a:r>
              <a:rPr lang="zh-CN" altLang="en-US" sz="1800">
                <a:solidFill>
                  <a:schemeClr val="bg1"/>
                </a:solidFill>
                <a:sym typeface="+mn-ea"/>
              </a:rPr>
              <a:t>份合同，这样算下来一个学员才几毛钱，并且我们合同是不限份数的（通用版）；而纸质版的合同，一年如果要签上千份，保管起来也是很麻烦的，而且如果遇到比较麻烦的家长和学校这边发送纠纷，原合同找不到，家长又不承认的时候，那学校这边所承担的损失肯定也远不止这一点的呢</a:t>
            </a:r>
            <a:r>
              <a:rPr lang="en-US" altLang="zh-CN" sz="1800">
                <a:solidFill>
                  <a:schemeClr val="bg1"/>
                </a:solidFill>
                <a:sym typeface="+mn-ea"/>
              </a:rPr>
              <a:t>~</a:t>
            </a:r>
            <a:endParaRPr lang="en-US" altLang="zh-CN" sz="1800">
              <a:solidFill>
                <a:schemeClr val="bg1"/>
              </a:solidFill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57980" y="980440"/>
            <a:ext cx="644906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bg1"/>
                </a:solidFill>
              </a:rPr>
              <a:t>1</a:t>
            </a:r>
            <a:r>
              <a:rPr lang="zh-CN" altLang="en-US">
                <a:solidFill>
                  <a:schemeClr val="bg1"/>
                </a:solidFill>
              </a:rPr>
              <a:t>、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你这个电子合同和收据有什么区别呢？</a:t>
            </a:r>
            <a:r>
              <a:rPr lang="en-US" altLang="zh-CN">
                <a:solidFill>
                  <a:schemeClr val="bg1"/>
                </a:solidFill>
                <a:sym typeface="+mn-ea"/>
              </a:rPr>
              <a:t> </a:t>
            </a:r>
            <a:endParaRPr lang="en-US" altLang="zh-CN">
              <a:solidFill>
                <a:schemeClr val="bg1"/>
              </a:solidFill>
            </a:endParaRPr>
          </a:p>
          <a:p>
            <a:r>
              <a:rPr lang="en-US" altLang="zh-CN">
                <a:solidFill>
                  <a:schemeClr val="bg1"/>
                </a:solidFill>
              </a:rPr>
              <a:t>        </a:t>
            </a:r>
            <a:r>
              <a:rPr lang="zh-CN" altLang="en-US">
                <a:solidFill>
                  <a:schemeClr val="bg1"/>
                </a:solidFill>
              </a:rPr>
              <a:t>老师，收据的话只是收费的凭证，而我们电子合同的话，不仅在合同上可以体现学校的相关规定，而且可以实现家长直接在线签字的，可以直接通过扫码实现在线签署，并且家长想要查看合同的话，也可以随时在手机端师生信里面进行查看，而且正式的合同也会让家长感觉更加的规范，可以提高学校在家长心中的品牌形象哦</a:t>
            </a:r>
            <a:r>
              <a:rPr lang="en-US" altLang="zh-CN">
                <a:solidFill>
                  <a:schemeClr val="bg1"/>
                </a:solidFill>
              </a:rPr>
              <a:t>~</a:t>
            </a:r>
            <a:endParaRPr lang="en-US" altLang="zh-CN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56540" y="2734310"/>
            <a:ext cx="2213610" cy="638810"/>
          </a:xfrm>
          <a:prstGeom prst="rect">
            <a:avLst/>
          </a:prstGeom>
          <a:noFill/>
          <a:ln w="2857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文本框 69"/>
          <p:cNvSpPr txBox="1">
            <a:spLocks noChangeArrowheads="1"/>
          </p:cNvSpPr>
          <p:nvPr/>
        </p:nvSpPr>
        <p:spPr bwMode="auto">
          <a:xfrm>
            <a:off x="394335" y="2851150"/>
            <a:ext cx="24257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192270" y="901065"/>
            <a:ext cx="631698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altLang="zh-CN">
                <a:solidFill>
                  <a:schemeClr val="bg1"/>
                </a:solidFill>
                <a:sym typeface="+mn-ea"/>
              </a:rPr>
              <a:t>3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、你们这个不应该是系统自带的吗，为什么还要另外收费呢？</a:t>
            </a:r>
            <a:r>
              <a:rPr lang="en-US" altLang="zh-CN">
                <a:solidFill>
                  <a:schemeClr val="bg1"/>
                </a:solidFill>
                <a:sym typeface="+mn-ea"/>
              </a:rPr>
              <a:t> </a:t>
            </a:r>
            <a:endParaRPr lang="en-US" altLang="zh-CN">
              <a:solidFill>
                <a:schemeClr val="bg1"/>
              </a:solidFill>
            </a:endParaRPr>
          </a:p>
          <a:p>
            <a:pPr algn="l">
              <a:buClrTx/>
              <a:buSzTx/>
              <a:buFontTx/>
            </a:pPr>
            <a:r>
              <a:rPr lang="en-US" altLang="zh-CN">
                <a:solidFill>
                  <a:schemeClr val="bg1"/>
                </a:solidFill>
                <a:sym typeface="+mn-ea"/>
              </a:rPr>
              <a:t>        </a:t>
            </a:r>
            <a:endParaRPr lang="en-US" altLang="zh-CN">
              <a:solidFill>
                <a:schemeClr val="bg1"/>
              </a:solidFill>
              <a:sym typeface="+mn-ea"/>
            </a:endParaRPr>
          </a:p>
          <a:p>
            <a:pPr algn="l">
              <a:buClrTx/>
              <a:buSzTx/>
              <a:buFontTx/>
            </a:pPr>
            <a:r>
              <a:rPr lang="en-US" altLang="zh-CN">
                <a:solidFill>
                  <a:schemeClr val="bg1"/>
                </a:solidFill>
                <a:sym typeface="+mn-ea"/>
              </a:rPr>
              <a:t>         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老师，这个是需要技术另外单独对接的，这个价格是包含我们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产品设计、开发、测试、发布以及后期的维护费用；对接的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前期需要先和学校这边的合同进行匹配，对相应的字段进行取值，然后需要开通接口，对合同模板进行反复测试后，才能正式上线的，所以这个中间是需求另外花费很大的人力成本以及技术成本的。</a:t>
            </a:r>
            <a:endParaRPr lang="zh-CN" altLang="en-US">
              <a:solidFill>
                <a:schemeClr val="bg1"/>
              </a:solidFill>
              <a:sym typeface="+mn-ea"/>
            </a:endParaRPr>
          </a:p>
          <a:p>
            <a:pPr algn="l">
              <a:buClrTx/>
              <a:buSzTx/>
              <a:buFontTx/>
            </a:pPr>
            <a:r>
              <a:rPr lang="zh-CN" altLang="en-US">
                <a:solidFill>
                  <a:schemeClr val="bg1"/>
                </a:solidFill>
                <a:sym typeface="+mn-ea"/>
              </a:rPr>
              <a:t> </a:t>
            </a:r>
            <a:r>
              <a:rPr lang="en-US" altLang="zh-CN">
                <a:solidFill>
                  <a:schemeClr val="bg1"/>
                </a:solidFill>
                <a:sym typeface="+mn-ea"/>
              </a:rPr>
              <a:t>        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而且我们专业版的电子合同，是专门和法大大进行对接了的，这个也相当于是我们第三方合作的产品；我们也是考虑到像很多机构有这个需求，所以专门和法大大那边进行的对接哦，这样就可以直接在系统内生成相应的合同，并且查看起来也比较方便，如果学校这边单独去购买的话，可能还既享受不到这个优惠价格，还不能直接在系统内进行体现。</a:t>
            </a:r>
            <a:endParaRPr lang="en-US" altLang="zh-CN" sz="1800">
              <a:solidFill>
                <a:schemeClr val="bg1"/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69"/>
          <p:cNvSpPr txBox="1">
            <a:spLocks noChangeArrowheads="1"/>
          </p:cNvSpPr>
          <p:nvPr/>
        </p:nvSpPr>
        <p:spPr bwMode="auto">
          <a:xfrm>
            <a:off x="3292475" y="1551940"/>
            <a:ext cx="7534910" cy="1337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标准版合同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1980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年（根据合同主体跟公章收费），不限校区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标准版合同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4980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到期日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多个校区多个不同主体，另收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500-1000/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69"/>
          <p:cNvSpPr txBox="1">
            <a:spLocks noChangeArrowheads="1"/>
          </p:cNvSpPr>
          <p:nvPr/>
        </p:nvSpPr>
        <p:spPr bwMode="auto">
          <a:xfrm>
            <a:off x="3292709" y="3176072"/>
            <a:ext cx="7236225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专业版电子合同价格是：2.98元/份，有效期1年</a:t>
            </a:r>
            <a:r>
              <a:rPr 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1000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份起</a:t>
            </a:r>
            <a:endParaRPr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如果之前已经开通过电子合同的客户，直接购买专业版电子合同份数；</a:t>
            </a:r>
            <a:endParaRPr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如果是没有开通电子合同的客户，需要先开通电子合同是：4980元到系统到期日。</a:t>
            </a:r>
            <a:endParaRPr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1325" y="1860550"/>
            <a:ext cx="1440180" cy="52197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bg1"/>
                </a:solidFill>
                <a:latin typeface="华文彩云" panose="02010800040101010101" charset="-122"/>
                <a:ea typeface="华文彩云" panose="02010800040101010101" charset="-122"/>
              </a:rPr>
              <a:t>标准版</a:t>
            </a:r>
            <a:endParaRPr lang="zh-CN" altLang="en-US" sz="2800">
              <a:solidFill>
                <a:schemeClr val="bg1"/>
              </a:solidFill>
              <a:latin typeface="华文彩云" panose="02010800040101010101" charset="-122"/>
              <a:ea typeface="华文彩云" panose="0201080004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41325" y="3977640"/>
            <a:ext cx="1440180" cy="52197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bg1"/>
                </a:solidFill>
                <a:latin typeface="华文彩云" panose="02010800040101010101" charset="-122"/>
                <a:ea typeface="华文彩云" panose="02010800040101010101" charset="-122"/>
              </a:rPr>
              <a:t>专业版</a:t>
            </a:r>
            <a:endParaRPr lang="zh-CN" altLang="en-US" sz="2800">
              <a:solidFill>
                <a:schemeClr val="bg1"/>
              </a:solidFill>
              <a:latin typeface="华文彩云" panose="02010800040101010101" charset="-122"/>
              <a:ea typeface="华文彩云" panose="020108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795401" y="1808481"/>
            <a:ext cx="4209415" cy="1446530"/>
            <a:chOff x="5977" y="721"/>
            <a:chExt cx="6629" cy="2278"/>
          </a:xfrm>
        </p:grpSpPr>
        <p:sp>
          <p:nvSpPr>
            <p:cNvPr id="3" name="矩形 1"/>
            <p:cNvSpPr>
              <a:spLocks noChangeArrowheads="1"/>
            </p:cNvSpPr>
            <p:nvPr/>
          </p:nvSpPr>
          <p:spPr bwMode="auto">
            <a:xfrm>
              <a:off x="5977" y="1781"/>
              <a:ext cx="6629" cy="1006"/>
            </a:xfrm>
            <a:prstGeom prst="rect">
              <a:avLst/>
            </a:prstGeom>
            <a:noFill/>
            <a:ln w="28575" cmpd="sng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" name="文本框 69"/>
            <p:cNvSpPr txBox="1">
              <a:spLocks noChangeArrowheads="1"/>
            </p:cNvSpPr>
            <p:nvPr/>
          </p:nvSpPr>
          <p:spPr bwMode="auto">
            <a:xfrm>
              <a:off x="8216" y="1873"/>
              <a:ext cx="2768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对接流程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977" y="721"/>
              <a:ext cx="1333" cy="22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en-US" altLang="zh-CN" sz="8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22461 -0.22963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24" y="-1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6530289" y="1937664"/>
            <a:ext cx="420941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8" name="组合 7"/>
          <p:cNvGrpSpPr/>
          <p:nvPr/>
        </p:nvGrpSpPr>
        <p:grpSpPr>
          <a:xfrm>
            <a:off x="6530289" y="228604"/>
            <a:ext cx="4209415" cy="1446531"/>
            <a:chOff x="5977" y="721"/>
            <a:chExt cx="6629" cy="2278"/>
          </a:xfrm>
        </p:grpSpPr>
        <p:sp>
          <p:nvSpPr>
            <p:cNvPr id="10" name="矩形 1"/>
            <p:cNvSpPr>
              <a:spLocks noChangeArrowheads="1"/>
            </p:cNvSpPr>
            <p:nvPr/>
          </p:nvSpPr>
          <p:spPr bwMode="auto">
            <a:xfrm>
              <a:off x="5977" y="1781"/>
              <a:ext cx="6629" cy="1006"/>
            </a:xfrm>
            <a:prstGeom prst="rect">
              <a:avLst/>
            </a:prstGeom>
            <a:noFill/>
            <a:ln w="28575" cmpd="sng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文本框 69"/>
            <p:cNvSpPr txBox="1">
              <a:spLocks noChangeArrowheads="1"/>
            </p:cNvSpPr>
            <p:nvPr/>
          </p:nvSpPr>
          <p:spPr bwMode="auto">
            <a:xfrm>
              <a:off x="8216" y="1873"/>
              <a:ext cx="4076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标准版合同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977" y="721"/>
              <a:ext cx="1333" cy="22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en-US" altLang="zh-CN" sz="8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aphicFrame>
        <p:nvGraphicFramePr>
          <p:cNvPr id="13" name="图示 12"/>
          <p:cNvGraphicFramePr/>
          <p:nvPr/>
        </p:nvGraphicFramePr>
        <p:xfrm>
          <a:off x="887441" y="2250993"/>
          <a:ext cx="10416761" cy="4238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6530289" y="228604"/>
            <a:ext cx="4209415" cy="1446531"/>
            <a:chOff x="5977" y="721"/>
            <a:chExt cx="6629" cy="2278"/>
          </a:xfrm>
        </p:grpSpPr>
        <p:sp>
          <p:nvSpPr>
            <p:cNvPr id="10" name="矩形 1"/>
            <p:cNvSpPr>
              <a:spLocks noChangeArrowheads="1"/>
            </p:cNvSpPr>
            <p:nvPr/>
          </p:nvSpPr>
          <p:spPr bwMode="auto">
            <a:xfrm>
              <a:off x="5977" y="1781"/>
              <a:ext cx="6629" cy="1006"/>
            </a:xfrm>
            <a:prstGeom prst="rect">
              <a:avLst/>
            </a:prstGeom>
            <a:noFill/>
            <a:ln w="28575" cmpd="sng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文本框 69"/>
            <p:cNvSpPr txBox="1">
              <a:spLocks noChangeArrowheads="1"/>
            </p:cNvSpPr>
            <p:nvPr/>
          </p:nvSpPr>
          <p:spPr bwMode="auto">
            <a:xfrm>
              <a:off x="8216" y="1873"/>
              <a:ext cx="4076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、专业</a:t>
              </a:r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版合同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977" y="721"/>
              <a:ext cx="1333" cy="22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en-US" altLang="zh-CN" sz="8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1692897" y="2389103"/>
            <a:ext cx="1802096" cy="646330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886852" y="2389102"/>
            <a:ext cx="1802096" cy="646330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1994793" y="2460121"/>
            <a:ext cx="1261884" cy="523220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做合同</a:t>
            </a:r>
            <a:endParaRPr lang="zh-CN" altLang="en-US" sz="2800" dirty="0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138101" y="2382848"/>
            <a:ext cx="2658525" cy="646328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3998305" y="2460121"/>
            <a:ext cx="1620957" cy="523220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开配置项</a:t>
            </a:r>
            <a:endParaRPr lang="zh-CN" altLang="en-US" sz="2800" dirty="0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294964" y="2460121"/>
            <a:ext cx="2339102" cy="523220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合同模板修改</a:t>
            </a:r>
            <a:endParaRPr lang="zh-CN" altLang="en-US" sz="2800" dirty="0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9316108" y="2460121"/>
            <a:ext cx="1620957" cy="523220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导入合同</a:t>
            </a:r>
            <a:endParaRPr lang="zh-CN" altLang="en-US" sz="2800" dirty="0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309687" y="3640421"/>
            <a:ext cx="1651414" cy="523220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FBC23F"/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主体认证</a:t>
            </a:r>
            <a:endParaRPr lang="zh-CN" altLang="en-US" sz="2800" dirty="0">
              <a:solidFill>
                <a:srgbClr val="FBC23F"/>
              </a:solidFill>
              <a:latin typeface="思源黑体 Medium" panose="020B0600000000000000" pitchFamily="34" charset="-122"/>
              <a:ea typeface="思源黑体 Medium" panose="020B0600000000000000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3111783" y="3568244"/>
            <a:ext cx="2534388" cy="646330"/>
          </a:xfrm>
          <a:prstGeom prst="rect">
            <a:avLst/>
          </a:prstGeom>
          <a:solidFill>
            <a:srgbClr val="11385B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3251119" y="3647423"/>
            <a:ext cx="2339102" cy="523220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FBC23F"/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授权自动签署</a:t>
            </a:r>
            <a:endParaRPr lang="zh-CN" altLang="en-US" sz="2800" dirty="0">
              <a:solidFill>
                <a:srgbClr val="FBC23F"/>
              </a:solidFill>
              <a:latin typeface="思源黑体 Medium" panose="020B0600000000000000" pitchFamily="34" charset="-122"/>
              <a:ea typeface="思源黑体 Medium" panose="020B0600000000000000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5785507" y="3580660"/>
            <a:ext cx="3435431" cy="646330"/>
          </a:xfrm>
          <a:prstGeom prst="rect">
            <a:avLst/>
          </a:prstGeom>
          <a:solidFill>
            <a:srgbClr val="11385B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/>
          <p:cNvSpPr txBox="1"/>
          <p:nvPr/>
        </p:nvSpPr>
        <p:spPr>
          <a:xfrm>
            <a:off x="5924844" y="3659839"/>
            <a:ext cx="3296095" cy="523220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FBC23F"/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选择合同</a:t>
            </a:r>
            <a:r>
              <a:rPr lang="en-US" altLang="zh-CN" sz="2800" dirty="0">
                <a:solidFill>
                  <a:srgbClr val="FBC23F"/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+</a:t>
            </a:r>
            <a:r>
              <a:rPr lang="zh-CN" altLang="en-US" sz="2800" dirty="0">
                <a:solidFill>
                  <a:srgbClr val="FBC23F"/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适用校区</a:t>
            </a:r>
            <a:endParaRPr lang="zh-CN" altLang="en-US" sz="2800" dirty="0">
              <a:solidFill>
                <a:srgbClr val="FBC23F"/>
              </a:solidFill>
              <a:latin typeface="思源黑体 Medium" panose="020B0600000000000000" pitchFamily="34" charset="-122"/>
              <a:ea typeface="思源黑体 Medium" panose="020B0600000000000000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9469766" y="3589900"/>
            <a:ext cx="1802096" cy="646330"/>
          </a:xfrm>
          <a:prstGeom prst="rect">
            <a:avLst/>
          </a:prstGeom>
          <a:solidFill>
            <a:srgbClr val="11385B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9589852" y="3669079"/>
            <a:ext cx="1620957" cy="523220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FBC23F"/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使用合同</a:t>
            </a:r>
            <a:endParaRPr lang="zh-CN" altLang="en-US" sz="2800" dirty="0">
              <a:solidFill>
                <a:srgbClr val="FBC23F"/>
              </a:solidFill>
              <a:latin typeface="思源黑体 Medium" panose="020B0600000000000000" pitchFamily="34" charset="-122"/>
              <a:ea typeface="思源黑体 Medium" panose="020B0600000000000000" pitchFamily="34" charset="-122"/>
            </a:endParaRPr>
          </a:p>
        </p:txBody>
      </p:sp>
      <p:cxnSp>
        <p:nvCxnSpPr>
          <p:cNvPr id="7" name="连接符: 肘形 6"/>
          <p:cNvCxnSpPr>
            <a:stCxn id="38" idx="2"/>
          </p:cNvCxnSpPr>
          <p:nvPr/>
        </p:nvCxnSpPr>
        <p:spPr>
          <a:xfrm rot="5400000">
            <a:off x="5855972" y="-870428"/>
            <a:ext cx="318543" cy="8117748"/>
          </a:xfrm>
          <a:prstGeom prst="bentConnector2">
            <a:avLst/>
          </a:prstGeom>
          <a:ln w="28575">
            <a:solidFill>
              <a:schemeClr val="accent2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H="1">
            <a:off x="1934092" y="3306262"/>
            <a:ext cx="2" cy="288785"/>
          </a:xfrm>
          <a:prstGeom prst="straightConnector1">
            <a:avLst/>
          </a:prstGeom>
          <a:ln w="28575">
            <a:solidFill>
              <a:schemeClr val="accent2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9173069" y="2382845"/>
            <a:ext cx="1802096" cy="646330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 59"/>
          <p:cNvSpPr/>
          <p:nvPr/>
        </p:nvSpPr>
        <p:spPr>
          <a:xfrm>
            <a:off x="1766597" y="4634784"/>
            <a:ext cx="1802096" cy="646330"/>
          </a:xfrm>
          <a:prstGeom prst="rect">
            <a:avLst/>
          </a:prstGeom>
          <a:solidFill>
            <a:srgbClr val="FBC23F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60"/>
          <p:cNvSpPr txBox="1"/>
          <p:nvPr/>
        </p:nvSpPr>
        <p:spPr>
          <a:xfrm>
            <a:off x="1905933" y="4713963"/>
            <a:ext cx="1620957" cy="523220"/>
          </a:xfrm>
          <a:prstGeom prst="rect">
            <a:avLst/>
          </a:prstGeom>
          <a:solidFill>
            <a:srgbClr val="FBC23F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家长扫码</a:t>
            </a:r>
            <a:endParaRPr lang="zh-CN" altLang="en-US" sz="2800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3748669" y="4641786"/>
            <a:ext cx="2534388" cy="646330"/>
          </a:xfrm>
          <a:prstGeom prst="rect">
            <a:avLst/>
          </a:prstGeom>
          <a:solidFill>
            <a:srgbClr val="FBC23F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文本框 62"/>
          <p:cNvSpPr txBox="1"/>
          <p:nvPr/>
        </p:nvSpPr>
        <p:spPr>
          <a:xfrm>
            <a:off x="4070885" y="4720965"/>
            <a:ext cx="2010487" cy="523220"/>
          </a:xfrm>
          <a:prstGeom prst="rect">
            <a:avLst/>
          </a:prstGeom>
          <a:solidFill>
            <a:srgbClr val="FBC23F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初次要认证</a:t>
            </a:r>
            <a:endParaRPr lang="zh-CN" altLang="en-US" sz="2800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6493514" y="4654202"/>
            <a:ext cx="2013802" cy="633912"/>
          </a:xfrm>
          <a:prstGeom prst="rect">
            <a:avLst/>
          </a:prstGeom>
          <a:solidFill>
            <a:srgbClr val="FBC23F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文本框 66"/>
          <p:cNvSpPr txBox="1"/>
          <p:nvPr/>
        </p:nvSpPr>
        <p:spPr>
          <a:xfrm>
            <a:off x="6703970" y="4733381"/>
            <a:ext cx="1620957" cy="523220"/>
          </a:xfrm>
          <a:prstGeom prst="rect">
            <a:avLst/>
          </a:prstGeom>
          <a:solidFill>
            <a:srgbClr val="FBC23F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签署合同</a:t>
            </a:r>
            <a:endParaRPr lang="zh-CN" altLang="en-US" sz="2800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8763599" y="4652408"/>
            <a:ext cx="1802096" cy="646330"/>
          </a:xfrm>
          <a:prstGeom prst="rect">
            <a:avLst/>
          </a:prstGeom>
          <a:solidFill>
            <a:srgbClr val="FBC23F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文本框 69"/>
          <p:cNvSpPr txBox="1"/>
          <p:nvPr/>
        </p:nvSpPr>
        <p:spPr>
          <a:xfrm>
            <a:off x="9239855" y="4703341"/>
            <a:ext cx="902811" cy="523220"/>
          </a:xfrm>
          <a:prstGeom prst="rect">
            <a:avLst/>
          </a:prstGeom>
          <a:solidFill>
            <a:srgbClr val="FBC23F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11385B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完成</a:t>
            </a:r>
            <a:endParaRPr lang="zh-CN" altLang="en-US" sz="2800" dirty="0">
              <a:solidFill>
                <a:srgbClr val="11385B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" name="组合 4"/>
          <p:cNvGrpSpPr/>
          <p:nvPr/>
        </p:nvGrpSpPr>
        <p:grpSpPr>
          <a:xfrm>
            <a:off x="3795401" y="109856"/>
            <a:ext cx="4209415" cy="5524498"/>
            <a:chOff x="3795401" y="457836"/>
            <a:chExt cx="4209415" cy="5524498"/>
          </a:xfrm>
        </p:grpSpPr>
        <p:grpSp>
          <p:nvGrpSpPr>
            <p:cNvPr id="9" name="组合 8"/>
            <p:cNvGrpSpPr/>
            <p:nvPr/>
          </p:nvGrpSpPr>
          <p:grpSpPr>
            <a:xfrm>
              <a:off x="3795401" y="457836"/>
              <a:ext cx="4209415" cy="1446530"/>
              <a:chOff x="5977" y="721"/>
              <a:chExt cx="6629" cy="2278"/>
            </a:xfrm>
          </p:grpSpPr>
          <p:sp>
            <p:nvSpPr>
              <p:cNvPr id="18476" name="矩形 1"/>
              <p:cNvSpPr>
                <a:spLocks noChangeArrowheads="1"/>
              </p:cNvSpPr>
              <p:nvPr/>
            </p:nvSpPr>
            <p:spPr bwMode="auto">
              <a:xfrm>
                <a:off x="5977" y="1781"/>
                <a:ext cx="6629" cy="1006"/>
              </a:xfrm>
              <a:prstGeom prst="rect">
                <a:avLst/>
              </a:prstGeom>
              <a:noFill/>
              <a:ln w="28575" cmpd="sng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438" name="文本框 69"/>
              <p:cNvSpPr txBox="1">
                <a:spLocks noChangeArrowheads="1"/>
              </p:cNvSpPr>
              <p:nvPr/>
            </p:nvSpPr>
            <p:spPr bwMode="auto">
              <a:xfrm>
                <a:off x="8216" y="1873"/>
                <a:ext cx="2768" cy="8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zh-CN" altLang="en-US" sz="28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背景介绍</a:t>
                </a:r>
                <a:endParaRPr lang="zh-CN" altLang="en-US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5977" y="721"/>
                <a:ext cx="1333" cy="22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88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en-US" altLang="zh-CN" sz="8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3795401" y="1898015"/>
              <a:ext cx="4209415" cy="1446530"/>
              <a:chOff x="5977" y="2989"/>
              <a:chExt cx="6629" cy="2278"/>
            </a:xfrm>
          </p:grpSpPr>
          <p:sp>
            <p:nvSpPr>
              <p:cNvPr id="18470" name="矩形 112"/>
              <p:cNvSpPr>
                <a:spLocks noChangeArrowheads="1"/>
              </p:cNvSpPr>
              <p:nvPr/>
            </p:nvSpPr>
            <p:spPr bwMode="auto">
              <a:xfrm>
                <a:off x="5977" y="3989"/>
                <a:ext cx="6629" cy="1006"/>
              </a:xfrm>
              <a:prstGeom prst="rect">
                <a:avLst/>
              </a:prstGeom>
              <a:noFill/>
              <a:ln w="28575" cmpd="sng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444" name="文本框 69"/>
              <p:cNvSpPr txBox="1">
                <a:spLocks noChangeArrowheads="1"/>
              </p:cNvSpPr>
              <p:nvPr/>
            </p:nvSpPr>
            <p:spPr bwMode="auto">
              <a:xfrm>
                <a:off x="8216" y="4081"/>
                <a:ext cx="2768" cy="8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产品价值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5977" y="2989"/>
                <a:ext cx="1333" cy="22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88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en-US" altLang="zh-CN" sz="8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3795401" y="3235323"/>
              <a:ext cx="4209415" cy="1446528"/>
              <a:chOff x="5977" y="5095"/>
              <a:chExt cx="6629" cy="2278"/>
            </a:xfrm>
          </p:grpSpPr>
          <p:sp>
            <p:nvSpPr>
              <p:cNvPr id="18464" name="矩形 127"/>
              <p:cNvSpPr>
                <a:spLocks noChangeArrowheads="1"/>
              </p:cNvSpPr>
              <p:nvPr/>
            </p:nvSpPr>
            <p:spPr bwMode="auto">
              <a:xfrm>
                <a:off x="5977" y="6198"/>
                <a:ext cx="6629" cy="1006"/>
              </a:xfrm>
              <a:prstGeom prst="rect">
                <a:avLst/>
              </a:prstGeom>
              <a:noFill/>
              <a:ln w="28575" cmpd="sng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450" name="文本框 69"/>
              <p:cNvSpPr txBox="1">
                <a:spLocks noChangeArrowheads="1"/>
              </p:cNvSpPr>
              <p:nvPr/>
            </p:nvSpPr>
            <p:spPr bwMode="auto">
              <a:xfrm>
                <a:off x="8216" y="6289"/>
                <a:ext cx="2768" cy="8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沟通流程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5977" y="5095"/>
                <a:ext cx="1333" cy="22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88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lang="en-US" altLang="zh-CN" sz="8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3795401" y="4535804"/>
              <a:ext cx="4209415" cy="1446530"/>
              <a:chOff x="5977" y="7143"/>
              <a:chExt cx="6629" cy="2278"/>
            </a:xfrm>
          </p:grpSpPr>
          <p:sp>
            <p:nvSpPr>
              <p:cNvPr id="18458" name="矩形 142"/>
              <p:cNvSpPr>
                <a:spLocks noChangeArrowheads="1"/>
              </p:cNvSpPr>
              <p:nvPr/>
            </p:nvSpPr>
            <p:spPr bwMode="auto">
              <a:xfrm>
                <a:off x="5977" y="8271"/>
                <a:ext cx="6629" cy="1006"/>
              </a:xfrm>
              <a:prstGeom prst="rect">
                <a:avLst/>
              </a:prstGeom>
              <a:noFill/>
              <a:ln w="28575" cmpd="sng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456" name="文本框 69"/>
              <p:cNvSpPr txBox="1">
                <a:spLocks noChangeArrowheads="1"/>
              </p:cNvSpPr>
              <p:nvPr/>
            </p:nvSpPr>
            <p:spPr bwMode="auto">
              <a:xfrm>
                <a:off x="8216" y="8363"/>
                <a:ext cx="2768" cy="8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对接流程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5977" y="7143"/>
                <a:ext cx="1333" cy="22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88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  <a:endParaRPr lang="en-US" altLang="zh-CN" sz="8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330835" y="1383030"/>
            <a:ext cx="11712575" cy="50158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0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20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、核对合同取值</a:t>
            </a:r>
            <a:endParaRPr lang="en-US" altLang="zh-CN" sz="2000" b="1" i="0" dirty="0"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r>
              <a:rPr lang="zh-CN" altLang="en-US" sz="20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与客户确认合同中字段对应到系统中的取值</a:t>
            </a:r>
            <a:endParaRPr lang="en-US" altLang="zh-CN" sz="2000" i="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r>
              <a:rPr lang="zh-CN" altLang="en-US" sz="20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字典库地址：</a:t>
            </a:r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en-US" altLang="zh-CN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  <a:hlinkClick r:id="rId1"/>
              </a:rPr>
              <a:t>https://docs.qq.com/sheet/DUXdmcVhCaFdYVG96?tab=00cyik&amp;confirmed=1</a:t>
            </a:r>
            <a:endParaRPr lang="en-US" altLang="zh-CN" sz="2000" b="1" i="0" dirty="0"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endParaRPr lang="en-US" altLang="zh-CN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r>
              <a:rPr lang="en-US" altLang="zh-CN" sz="20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20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、开启配置项</a:t>
            </a:r>
            <a:endParaRPr lang="en-US" altLang="zh-CN" sz="2000" b="1" i="0" dirty="0"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r>
              <a:rPr lang="en-US" altLang="zh-CN" sz="2000" dirty="0" err="1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EnableContractTemplate</a:t>
            </a:r>
            <a:r>
              <a:rPr lang="en-US" altLang="zh-CN" sz="20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=1</a:t>
            </a:r>
            <a:r>
              <a:rPr lang="zh-CN" altLang="en-US" sz="20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（是否开启导入合同模板功能：</a:t>
            </a:r>
            <a:r>
              <a:rPr lang="en-US" altLang="zh-CN" sz="20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</a:t>
            </a:r>
            <a:r>
              <a:rPr lang="zh-CN" altLang="en-US" sz="20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否（默认），</a:t>
            </a:r>
            <a:r>
              <a:rPr lang="en-US" altLang="zh-CN" sz="20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20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是）</a:t>
            </a:r>
            <a:endParaRPr lang="en-US" altLang="zh-CN" sz="2000" b="0" i="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EnableContractSignatrue;（1：先付款后签合同；2：必须先签合同后付款）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/>
            <a:r>
              <a:rPr lang="zh-CN" alt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EnableFadadaContractSignatrue</a:t>
            </a:r>
            <a:r>
              <a:rPr lang="en-US" altLang="zh-CN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=1</a:t>
            </a:r>
            <a:r>
              <a:rPr lang="zh-CN" alt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，是否开启法大大电子合同签名功能</a:t>
            </a:r>
            <a:endParaRPr lang="zh-CN" altLang="en-US" sz="2000" b="1" dirty="0">
              <a:solidFill>
                <a:schemeClr val="accent2">
                  <a:lumMod val="40000"/>
                  <a:lumOff val="6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/>
            <a:b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</a:br>
            <a:r>
              <a:rPr lang="en-US" altLang="zh-CN" sz="20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20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、打开配置页面</a:t>
            </a:r>
            <a:endParaRPr lang="en-US" altLang="zh-CN" sz="2000" b="1" i="0" dirty="0"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r>
              <a:rPr lang="zh-CN" altLang="en-US" sz="20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在学校登录地址后面增加“</a:t>
            </a:r>
            <a:r>
              <a:rPr lang="en-US" altLang="zh-CN" sz="20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/contractTemplateImport.html”</a:t>
            </a:r>
            <a:r>
              <a:rPr lang="zh-CN" altLang="en-US" sz="20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后进入合同配置页</a:t>
            </a:r>
            <a:endParaRPr lang="en-US" altLang="zh-CN" sz="2000" b="0" i="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r>
              <a:rPr lang="zh-CN" altLang="en-US" sz="20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举个例子：</a:t>
            </a:r>
            <a:r>
              <a:rPr lang="en-US" altLang="zh-CN" sz="20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  <a:hlinkClick r:id="rId2"/>
              </a:rPr>
              <a:t>https://predemo.xiaogj.com</a:t>
            </a:r>
            <a:r>
              <a:rPr lang="en-US" altLang="zh-CN" sz="20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  <a:hlinkClick r:id="rId2"/>
              </a:rPr>
              <a:t>/contractTemplateImport.html</a:t>
            </a:r>
            <a:endParaRPr lang="en-US" altLang="zh-CN" sz="2000" b="1" i="0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b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</a:br>
            <a:r>
              <a:rPr lang="en-US" altLang="zh-CN" sz="20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20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、上传合同附件</a:t>
            </a:r>
            <a:endParaRPr lang="en-US" altLang="zh-CN" sz="2000" b="1" i="0" dirty="0"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r>
              <a:rPr lang="zh-CN" altLang="en-US" sz="20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在配置页面中上传合同</a:t>
            </a:r>
            <a:r>
              <a:rPr lang="en-US" altLang="zh-CN" sz="20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word</a:t>
            </a:r>
            <a:r>
              <a:rPr lang="zh-CN" altLang="en-US" sz="20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文档、</a:t>
            </a:r>
            <a:r>
              <a:rPr lang="zh-CN" altLang="en-US" sz="20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选择上传的模板类型、</a:t>
            </a:r>
            <a:r>
              <a:rPr lang="zh-CN" altLang="en-US" sz="20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选择适用校区即可完成合同配置。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6530289" y="228604"/>
            <a:ext cx="4010025" cy="1445261"/>
            <a:chOff x="5977" y="721"/>
            <a:chExt cx="6315" cy="2276"/>
          </a:xfrm>
        </p:grpSpPr>
        <p:sp>
          <p:nvSpPr>
            <p:cNvPr id="11" name="文本框 69"/>
            <p:cNvSpPr txBox="1">
              <a:spLocks noChangeArrowheads="1"/>
            </p:cNvSpPr>
            <p:nvPr/>
          </p:nvSpPr>
          <p:spPr bwMode="auto">
            <a:xfrm>
              <a:off x="8216" y="1873"/>
              <a:ext cx="4076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主体认证</a:t>
              </a:r>
              <a:endParaRPr 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977" y="721"/>
              <a:ext cx="488" cy="2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altLang="zh-CN" sz="8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13749" t="7299" r="17067" b="5692"/>
          <a:stretch>
            <a:fillRect/>
          </a:stretch>
        </p:blipFill>
        <p:spPr>
          <a:xfrm>
            <a:off x="126365" y="1929130"/>
            <a:ext cx="3848735" cy="32073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440" y="1908810"/>
            <a:ext cx="6822440" cy="3248025"/>
          </a:xfrm>
          <a:prstGeom prst="rect">
            <a:avLst/>
          </a:prstGeom>
        </p:spPr>
      </p:pic>
      <p:sp>
        <p:nvSpPr>
          <p:cNvPr id="6" name="文本框 69"/>
          <p:cNvSpPr txBox="1">
            <a:spLocks noChangeArrowheads="1"/>
          </p:cNvSpPr>
          <p:nvPr/>
        </p:nvSpPr>
        <p:spPr bwMode="auto">
          <a:xfrm>
            <a:off x="1127709" y="1061725"/>
            <a:ext cx="258826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模板类型</a:t>
            </a:r>
            <a:endParaRPr 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6530289" y="228604"/>
            <a:ext cx="4010025" cy="1445261"/>
            <a:chOff x="5977" y="721"/>
            <a:chExt cx="6315" cy="2276"/>
          </a:xfrm>
        </p:grpSpPr>
        <p:sp>
          <p:nvSpPr>
            <p:cNvPr id="11" name="文本框 69"/>
            <p:cNvSpPr txBox="1">
              <a:spLocks noChangeArrowheads="1"/>
            </p:cNvSpPr>
            <p:nvPr/>
          </p:nvSpPr>
          <p:spPr bwMode="auto">
            <a:xfrm>
              <a:off x="8216" y="1873"/>
              <a:ext cx="4076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主体认证</a:t>
              </a:r>
              <a:endParaRPr 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977" y="721"/>
              <a:ext cx="488" cy="2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altLang="zh-CN" sz="8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文本框 69"/>
          <p:cNvSpPr txBox="1">
            <a:spLocks noChangeArrowheads="1"/>
          </p:cNvSpPr>
          <p:nvPr/>
        </p:nvSpPr>
        <p:spPr bwMode="auto">
          <a:xfrm>
            <a:off x="1127709" y="1061725"/>
            <a:ext cx="258826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注意事项：</a:t>
            </a:r>
            <a:endParaRPr 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421"/>
            <a:ext cx="12192000" cy="67911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174" y="0"/>
            <a:ext cx="11817651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7198"/>
            <a:ext cx="12192000" cy="62436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517538" y="2311177"/>
            <a:ext cx="11017224" cy="1138773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、插入表格：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插入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表格，选择行数和列数，一般为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列。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20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、表格线：</a:t>
            </a:r>
            <a:r>
              <a:rPr lang="en-US" altLang="zh-CN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选中表格右击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表格属性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边框和底纹，或者开始菜单中的表格图标，选择无边框。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51650" y="3751337"/>
            <a:ext cx="10638575" cy="46166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、表格分页：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选中表格右击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表格属性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行，不勾选“允许跨页断行”。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51650" y="1453758"/>
            <a:ext cx="11017224" cy="46166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解决的问题：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解决公章跨页显示，或者显示不全，图片文字排版显示混乱。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7455" y="4213225"/>
            <a:ext cx="4209415" cy="2413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V="1">
            <a:off x="3380739" y="3117591"/>
            <a:ext cx="4922520" cy="762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5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文本框 2"/>
          <p:cNvSpPr txBox="1"/>
          <p:nvPr/>
        </p:nvSpPr>
        <p:spPr>
          <a:xfrm>
            <a:off x="3921125" y="1905635"/>
            <a:ext cx="330200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600">
                <a:solidFill>
                  <a:schemeClr val="bg1"/>
                </a:solidFill>
                <a:latin typeface="华文彩云" panose="02010800040101010101" charset="-122"/>
                <a:ea typeface="华文彩云" panose="02010800040101010101" charset="-122"/>
              </a:rPr>
              <a:t>Thanks</a:t>
            </a:r>
            <a:r>
              <a:rPr lang="zh-CN" altLang="en-US" sz="6600">
                <a:solidFill>
                  <a:schemeClr val="bg1"/>
                </a:solidFill>
                <a:latin typeface="华文彩云" panose="02010800040101010101" charset="-122"/>
                <a:ea typeface="华文彩云" panose="02010800040101010101" charset="-122"/>
              </a:rPr>
              <a:t>！</a:t>
            </a:r>
            <a:endParaRPr lang="zh-CN" altLang="en-US" sz="6600">
              <a:solidFill>
                <a:schemeClr val="bg1"/>
              </a:solidFill>
              <a:latin typeface="华文彩云" panose="02010800040101010101" charset="-122"/>
              <a:ea typeface="华文彩云" panose="020108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795401" y="1808481"/>
            <a:ext cx="4209415" cy="1446530"/>
            <a:chOff x="5977" y="721"/>
            <a:chExt cx="6629" cy="2278"/>
          </a:xfrm>
        </p:grpSpPr>
        <p:sp>
          <p:nvSpPr>
            <p:cNvPr id="7" name="矩形 1"/>
            <p:cNvSpPr>
              <a:spLocks noChangeArrowheads="1"/>
            </p:cNvSpPr>
            <p:nvPr/>
          </p:nvSpPr>
          <p:spPr bwMode="auto">
            <a:xfrm>
              <a:off x="5977" y="1781"/>
              <a:ext cx="6629" cy="1006"/>
            </a:xfrm>
            <a:prstGeom prst="rect">
              <a:avLst/>
            </a:prstGeom>
            <a:noFill/>
            <a:ln w="28575" cmpd="sng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文本框 69"/>
            <p:cNvSpPr txBox="1">
              <a:spLocks noChangeArrowheads="1"/>
            </p:cNvSpPr>
            <p:nvPr/>
          </p:nvSpPr>
          <p:spPr bwMode="auto">
            <a:xfrm>
              <a:off x="8216" y="1873"/>
              <a:ext cx="2768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背景介绍</a:t>
              </a:r>
              <a:endPara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977" y="721"/>
              <a:ext cx="1333" cy="22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en-US" altLang="zh-CN" sz="8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22461 -0.22963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24" y="-1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5782945" y="1951355"/>
            <a:ext cx="0" cy="351842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8438" name="文本框 69"/>
          <p:cNvSpPr txBox="1">
            <a:spLocks noChangeArrowheads="1"/>
          </p:cNvSpPr>
          <p:nvPr/>
        </p:nvSpPr>
        <p:spPr bwMode="auto">
          <a:xfrm>
            <a:off x="6530288" y="1951360"/>
            <a:ext cx="5220595" cy="324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  育  部  办  公  厅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市场监督总局办公厅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关于印发《中小学生校外培训服务合同（示范文本）》的通知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530289" y="228601"/>
            <a:ext cx="4209415" cy="1446530"/>
            <a:chOff x="5977" y="721"/>
            <a:chExt cx="6629" cy="2278"/>
          </a:xfrm>
        </p:grpSpPr>
        <p:sp>
          <p:nvSpPr>
            <p:cNvPr id="8" name="矩形 1"/>
            <p:cNvSpPr>
              <a:spLocks noChangeArrowheads="1"/>
            </p:cNvSpPr>
            <p:nvPr/>
          </p:nvSpPr>
          <p:spPr bwMode="auto">
            <a:xfrm>
              <a:off x="5977" y="1781"/>
              <a:ext cx="6629" cy="1006"/>
            </a:xfrm>
            <a:prstGeom prst="rect">
              <a:avLst/>
            </a:prstGeom>
            <a:noFill/>
            <a:ln w="28575" cmpd="sng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文本框 69"/>
            <p:cNvSpPr txBox="1">
              <a:spLocks noChangeArrowheads="1"/>
            </p:cNvSpPr>
            <p:nvPr/>
          </p:nvSpPr>
          <p:spPr bwMode="auto">
            <a:xfrm>
              <a:off x="8216" y="1873"/>
              <a:ext cx="2768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背景介绍</a:t>
              </a:r>
              <a:endPara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977" y="721"/>
              <a:ext cx="1333" cy="22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en-US" altLang="zh-CN" sz="8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163057" y="1673864"/>
            <a:ext cx="2546345" cy="4790085"/>
            <a:chOff x="2134176" y="1951355"/>
            <a:chExt cx="2546345" cy="4790085"/>
          </a:xfrm>
        </p:grpSpPr>
        <p:pic>
          <p:nvPicPr>
            <p:cNvPr id="2" name="图片 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2295469" y="2574026"/>
              <a:ext cx="2249399" cy="3610644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16" name="图片 1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4176" y="1951355"/>
              <a:ext cx="2546345" cy="479008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54201" y="1937188"/>
            <a:ext cx="3085503" cy="4299935"/>
          </a:xfrm>
          <a:prstGeom prst="rect">
            <a:avLst/>
          </a:prstGeom>
          <a:ln>
            <a:solidFill>
              <a:schemeClr val="accent3"/>
            </a:solidFill>
          </a:ln>
        </p:spPr>
      </p:pic>
      <p:grpSp>
        <p:nvGrpSpPr>
          <p:cNvPr id="3" name="组合 2"/>
          <p:cNvGrpSpPr/>
          <p:nvPr/>
        </p:nvGrpSpPr>
        <p:grpSpPr>
          <a:xfrm>
            <a:off x="6530289" y="228601"/>
            <a:ext cx="4209415" cy="1446530"/>
            <a:chOff x="5977" y="721"/>
            <a:chExt cx="6629" cy="2278"/>
          </a:xfrm>
        </p:grpSpPr>
        <p:sp>
          <p:nvSpPr>
            <p:cNvPr id="4" name="矩形 1"/>
            <p:cNvSpPr>
              <a:spLocks noChangeArrowheads="1"/>
            </p:cNvSpPr>
            <p:nvPr/>
          </p:nvSpPr>
          <p:spPr bwMode="auto">
            <a:xfrm>
              <a:off x="5977" y="1781"/>
              <a:ext cx="6629" cy="1006"/>
            </a:xfrm>
            <a:prstGeom prst="rect">
              <a:avLst/>
            </a:prstGeom>
            <a:noFill/>
            <a:ln w="28575" cmpd="sng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文本框 69"/>
            <p:cNvSpPr txBox="1">
              <a:spLocks noChangeArrowheads="1"/>
            </p:cNvSpPr>
            <p:nvPr/>
          </p:nvSpPr>
          <p:spPr bwMode="auto">
            <a:xfrm>
              <a:off x="8216" y="1873"/>
              <a:ext cx="2768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背景介绍</a:t>
              </a:r>
              <a:endPara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977" y="721"/>
              <a:ext cx="1333" cy="22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en-US" altLang="zh-CN" sz="8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8" t="2468" r="11926" b="6818"/>
          <a:stretch>
            <a:fillRect/>
          </a:stretch>
        </p:blipFill>
        <p:spPr>
          <a:xfrm>
            <a:off x="953833" y="1937187"/>
            <a:ext cx="5576456" cy="42999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7336104" y="2213611"/>
            <a:ext cx="2989580" cy="3389612"/>
            <a:chOff x="6885363" y="2018463"/>
            <a:chExt cx="2989580" cy="3389611"/>
          </a:xfrm>
        </p:grpSpPr>
        <p:sp>
          <p:nvSpPr>
            <p:cNvPr id="5" name="文本框 69"/>
            <p:cNvSpPr txBox="1">
              <a:spLocks noChangeArrowheads="1"/>
            </p:cNvSpPr>
            <p:nvPr/>
          </p:nvSpPr>
          <p:spPr bwMode="auto">
            <a:xfrm>
              <a:off x="6885363" y="2018463"/>
              <a:ext cx="298958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457200" indent="-457200" eaLnBrk="1" hangingPunct="1">
                <a:buFont typeface="Wingdings" panose="05000000000000000000" pitchFamily="2" charset="2"/>
                <a:buChar char="Ø"/>
              </a:pPr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合同难保存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文本框 69"/>
            <p:cNvSpPr txBox="1">
              <a:spLocks noChangeArrowheads="1"/>
            </p:cNvSpPr>
            <p:nvPr/>
          </p:nvSpPr>
          <p:spPr bwMode="auto">
            <a:xfrm>
              <a:off x="6885363" y="3018588"/>
              <a:ext cx="298958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457200" indent="-457200" eaLnBrk="1" hangingPunct="1">
                <a:buFont typeface="Wingdings" panose="05000000000000000000" pitchFamily="2" charset="2"/>
                <a:buChar char="Ø"/>
              </a:pPr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合同难查询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69"/>
            <p:cNvSpPr txBox="1">
              <a:spLocks noChangeArrowheads="1"/>
            </p:cNvSpPr>
            <p:nvPr/>
          </p:nvSpPr>
          <p:spPr bwMode="auto">
            <a:xfrm>
              <a:off x="6885363" y="3993948"/>
              <a:ext cx="298958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457200" indent="-457200" eaLnBrk="1" hangingPunct="1">
                <a:buFont typeface="Wingdings" panose="05000000000000000000" pitchFamily="2" charset="2"/>
                <a:buChar char="Ø"/>
              </a:pPr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家长签字难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" name="文本框 69"/>
            <p:cNvSpPr txBox="1">
              <a:spLocks noChangeArrowheads="1"/>
            </p:cNvSpPr>
            <p:nvPr/>
          </p:nvSpPr>
          <p:spPr bwMode="auto">
            <a:xfrm>
              <a:off x="6885363" y="4884854"/>
              <a:ext cx="298958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457200" indent="-457200" eaLnBrk="1" hangingPunct="1">
                <a:buFont typeface="Wingdings" panose="05000000000000000000" pitchFamily="2" charset="2"/>
                <a:buChar char="Ø"/>
              </a:pPr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篡改风险大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530289" y="228601"/>
            <a:ext cx="4209415" cy="1446530"/>
            <a:chOff x="5977" y="721"/>
            <a:chExt cx="6629" cy="2278"/>
          </a:xfrm>
        </p:grpSpPr>
        <p:sp>
          <p:nvSpPr>
            <p:cNvPr id="15" name="矩形 1"/>
            <p:cNvSpPr>
              <a:spLocks noChangeArrowheads="1"/>
            </p:cNvSpPr>
            <p:nvPr/>
          </p:nvSpPr>
          <p:spPr bwMode="auto">
            <a:xfrm>
              <a:off x="5977" y="1781"/>
              <a:ext cx="6629" cy="1006"/>
            </a:xfrm>
            <a:prstGeom prst="rect">
              <a:avLst/>
            </a:prstGeom>
            <a:noFill/>
            <a:ln w="28575" cmpd="sng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文本框 69"/>
            <p:cNvSpPr txBox="1">
              <a:spLocks noChangeArrowheads="1"/>
            </p:cNvSpPr>
            <p:nvPr/>
          </p:nvSpPr>
          <p:spPr bwMode="auto">
            <a:xfrm>
              <a:off x="8216" y="1873"/>
              <a:ext cx="2768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背景介绍</a:t>
              </a:r>
              <a:endPara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977" y="721"/>
              <a:ext cx="1333" cy="22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en-US" altLang="zh-CN" sz="8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9" r="38417" b="12676"/>
          <a:stretch>
            <a:fillRect/>
          </a:stretch>
        </p:blipFill>
        <p:spPr bwMode="auto">
          <a:xfrm>
            <a:off x="1" y="6328"/>
            <a:ext cx="6096000" cy="685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795401" y="1808481"/>
            <a:ext cx="4209415" cy="1446530"/>
            <a:chOff x="5977" y="721"/>
            <a:chExt cx="6629" cy="2278"/>
          </a:xfrm>
        </p:grpSpPr>
        <p:sp>
          <p:nvSpPr>
            <p:cNvPr id="6" name="矩形 1"/>
            <p:cNvSpPr>
              <a:spLocks noChangeArrowheads="1"/>
            </p:cNvSpPr>
            <p:nvPr/>
          </p:nvSpPr>
          <p:spPr bwMode="auto">
            <a:xfrm>
              <a:off x="5977" y="1781"/>
              <a:ext cx="6629" cy="1006"/>
            </a:xfrm>
            <a:prstGeom prst="rect">
              <a:avLst/>
            </a:prstGeom>
            <a:noFill/>
            <a:ln w="28575" cmpd="sng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文本框 69"/>
            <p:cNvSpPr txBox="1">
              <a:spLocks noChangeArrowheads="1"/>
            </p:cNvSpPr>
            <p:nvPr/>
          </p:nvSpPr>
          <p:spPr bwMode="auto">
            <a:xfrm>
              <a:off x="8216" y="1873"/>
              <a:ext cx="2768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产品价值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977" y="721"/>
              <a:ext cx="1333" cy="22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en-US" altLang="zh-CN" sz="8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22461 -0.22963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24" y="-1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" name="文本框 42"/>
          <p:cNvSpPr txBox="1"/>
          <p:nvPr/>
        </p:nvSpPr>
        <p:spPr>
          <a:xfrm>
            <a:off x="7190361" y="4402653"/>
            <a:ext cx="2646878" cy="584775"/>
          </a:xfrm>
          <a:prstGeom prst="rect">
            <a:avLst/>
          </a:prstGeom>
          <a:solidFill>
            <a:srgbClr val="11385B"/>
          </a:solidFill>
        </p:spPr>
        <p:txBody>
          <a:bodyPr wrap="none" rtlCol="0">
            <a:spAutoFit/>
          </a:bodyPr>
          <a:p>
            <a:r>
              <a:rPr lang="zh-CN" altLang="en-US" sz="3200" dirty="0">
                <a:solidFill>
                  <a:srgbClr val="FBC23F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具备法律效力</a:t>
            </a:r>
            <a:endParaRPr lang="zh-CN" altLang="en-US" sz="3200" dirty="0">
              <a:solidFill>
                <a:srgbClr val="FBC23F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8710867" y="3641628"/>
            <a:ext cx="1826141" cy="584775"/>
          </a:xfrm>
          <a:prstGeom prst="rect">
            <a:avLst/>
          </a:prstGeom>
          <a:solidFill>
            <a:srgbClr val="FBC23F"/>
          </a:solidFill>
        </p:spPr>
        <p:txBody>
          <a:bodyPr wrap="none" rtlCol="0">
            <a:spAutoFit/>
          </a:bodyPr>
          <a:p>
            <a:r>
              <a:rPr lang="zh-CN" altLang="en-US" sz="3200" dirty="0">
                <a:solidFill>
                  <a:srgbClr val="11385B"/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定制版本</a:t>
            </a:r>
            <a:endParaRPr lang="zh-CN" altLang="en-US" sz="3200" dirty="0">
              <a:solidFill>
                <a:srgbClr val="11385B"/>
              </a:solidFill>
              <a:latin typeface="思源黑体 Medium" panose="020B0600000000000000" pitchFamily="34" charset="-122"/>
              <a:ea typeface="思源黑体 Medium" panose="020B0600000000000000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338956" y="3399490"/>
            <a:ext cx="4428914" cy="18078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1536946" y="3740335"/>
            <a:ext cx="1826141" cy="584775"/>
          </a:xfrm>
          <a:prstGeom prst="rect">
            <a:avLst/>
          </a:prstGeom>
          <a:solidFill>
            <a:srgbClr val="FBC23F"/>
          </a:solidFill>
        </p:spPr>
        <p:txBody>
          <a:bodyPr wrap="none" rtlCol="0">
            <a:spAutoFit/>
          </a:bodyPr>
          <a:p>
            <a:r>
              <a:rPr lang="zh-CN" altLang="en-US" sz="3200" dirty="0">
                <a:solidFill>
                  <a:srgbClr val="11385B"/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通用版本</a:t>
            </a:r>
            <a:endParaRPr lang="zh-CN" altLang="en-US" sz="3200" dirty="0">
              <a:solidFill>
                <a:srgbClr val="11385B"/>
              </a:solidFill>
              <a:latin typeface="思源黑体 Medium" panose="020B0600000000000000" pitchFamily="34" charset="-122"/>
              <a:ea typeface="思源黑体 Medium" panose="020B0600000000000000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743868" y="3730632"/>
            <a:ext cx="1826141" cy="584775"/>
          </a:xfrm>
          <a:prstGeom prst="rect">
            <a:avLst/>
          </a:prstGeom>
          <a:solidFill>
            <a:srgbClr val="FBC23F"/>
          </a:solidFill>
        </p:spPr>
        <p:txBody>
          <a:bodyPr wrap="none" rtlCol="0">
            <a:spAutoFit/>
          </a:bodyPr>
          <a:p>
            <a:r>
              <a:rPr lang="zh-CN" altLang="en-US" sz="3200" dirty="0">
                <a:solidFill>
                  <a:srgbClr val="11385B"/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定制版本</a:t>
            </a:r>
            <a:endParaRPr lang="zh-CN" altLang="en-US" sz="3200" dirty="0">
              <a:solidFill>
                <a:srgbClr val="11385B"/>
              </a:solidFill>
              <a:latin typeface="思源黑体 Medium" panose="020B0600000000000000" pitchFamily="34" charset="-122"/>
              <a:ea typeface="思源黑体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21206" y="4449618"/>
            <a:ext cx="3057247" cy="584775"/>
          </a:xfrm>
          <a:prstGeom prst="rect">
            <a:avLst/>
          </a:prstGeom>
          <a:solidFill>
            <a:srgbClr val="11385B"/>
          </a:solidFill>
        </p:spPr>
        <p:txBody>
          <a:bodyPr wrap="none" rtlCol="0">
            <a:spAutoFit/>
          </a:bodyPr>
          <a:p>
            <a:r>
              <a:rPr lang="zh-CN" altLang="en-US" sz="3200" dirty="0">
                <a:solidFill>
                  <a:srgbClr val="FBC23F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不具备法律效力</a:t>
            </a:r>
            <a:endParaRPr lang="zh-CN" altLang="en-US" sz="3200" dirty="0">
              <a:solidFill>
                <a:srgbClr val="FBC23F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95696" y="2436116"/>
            <a:ext cx="2108269" cy="86177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p>
            <a:r>
              <a:rPr lang="zh-CN" altLang="en-US" sz="5000" dirty="0">
                <a:solidFill>
                  <a:schemeClr val="bg1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标准版</a:t>
            </a:r>
            <a:endParaRPr lang="zh-CN" altLang="en-US" sz="5000" dirty="0">
              <a:solidFill>
                <a:schemeClr val="bg1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11227" y="3399490"/>
            <a:ext cx="4428914" cy="18078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7459666" y="2436116"/>
            <a:ext cx="2108269" cy="86177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p>
            <a:r>
              <a:rPr lang="zh-CN" altLang="en-US" sz="5000" dirty="0">
                <a:solidFill>
                  <a:schemeClr val="bg1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专业版</a:t>
            </a:r>
            <a:endParaRPr lang="zh-CN" altLang="en-US" sz="5000" dirty="0">
              <a:solidFill>
                <a:schemeClr val="bg1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6675319" y="3655325"/>
            <a:ext cx="1826141" cy="584775"/>
          </a:xfrm>
          <a:prstGeom prst="rect">
            <a:avLst/>
          </a:prstGeom>
          <a:solidFill>
            <a:srgbClr val="FBC23F"/>
          </a:solidFill>
        </p:spPr>
        <p:txBody>
          <a:bodyPr wrap="none" rtlCol="0">
            <a:spAutoFit/>
          </a:bodyPr>
          <a:p>
            <a:r>
              <a:rPr lang="zh-CN" altLang="en-US" sz="3200" dirty="0">
                <a:solidFill>
                  <a:srgbClr val="11385B"/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通用版本</a:t>
            </a:r>
            <a:endParaRPr lang="zh-CN" altLang="en-US" sz="3200" dirty="0">
              <a:solidFill>
                <a:srgbClr val="11385B"/>
              </a:solidFill>
              <a:latin typeface="思源黑体 Medium" panose="020B0600000000000000" pitchFamily="34" charset="-122"/>
              <a:ea typeface="思源黑体 Medium" panose="020B0600000000000000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9526948" y="3941680"/>
            <a:ext cx="1356353" cy="1356353"/>
            <a:chOff x="8982280" y="635696"/>
            <a:chExt cx="1433406" cy="1433406"/>
          </a:xfrm>
        </p:grpSpPr>
        <p:sp>
          <p:nvSpPr>
            <p:cNvPr id="15" name="文本框 14"/>
            <p:cNvSpPr txBox="1"/>
            <p:nvPr/>
          </p:nvSpPr>
          <p:spPr>
            <a:xfrm rot="2201456">
              <a:off x="9159506" y="782045"/>
              <a:ext cx="1062519" cy="113841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p>
              <a:r>
                <a:rPr lang="zh-CN" altLang="en-US" sz="3200" dirty="0">
                  <a:blipFill>
                    <a:blip r:embed="rId1"/>
                    <a:tile tx="0" ty="0" sx="100000" sy="100000" flip="none" algn="tl"/>
                  </a:blipFill>
                  <a:latin typeface="思源黑体 Medium" panose="020B0600000000000000" pitchFamily="34" charset="-122"/>
                  <a:ea typeface="思源黑体 Medium" panose="020B0600000000000000" pitchFamily="34" charset="-122"/>
                </a:rPr>
                <a:t>管仔</a:t>
              </a:r>
              <a:endParaRPr lang="en-US" altLang="zh-CN" sz="3200" dirty="0">
                <a:blipFill>
                  <a:blip r:embed="rId1"/>
                  <a:tile tx="0" ty="0" sx="100000" sy="100000" flip="none" algn="tl"/>
                </a:blipFill>
                <a:latin typeface="思源黑体 Medium" panose="020B0600000000000000" pitchFamily="34" charset="-122"/>
                <a:ea typeface="思源黑体 Medium" panose="020B0600000000000000" pitchFamily="34" charset="-122"/>
              </a:endParaRPr>
            </a:p>
            <a:p>
              <a:r>
                <a:rPr lang="zh-CN" altLang="en-US" sz="3200" dirty="0">
                  <a:blipFill>
                    <a:blip r:embed="rId1"/>
                    <a:tile tx="0" ty="0" sx="100000" sy="100000" flip="none" algn="tl"/>
                  </a:blipFill>
                  <a:latin typeface="思源黑体 Medium" panose="020B0600000000000000" pitchFamily="34" charset="-122"/>
                  <a:ea typeface="思源黑体 Medium" panose="020B0600000000000000" pitchFamily="34" charset="-122"/>
                </a:rPr>
                <a:t>认证</a:t>
              </a:r>
              <a:endParaRPr lang="zh-CN" altLang="en-US" sz="3200" dirty="0">
                <a:blipFill>
                  <a:blip r:embed="rId1"/>
                  <a:tile tx="0" ty="0" sx="100000" sy="100000" flip="none" algn="tl"/>
                </a:blipFill>
                <a:latin typeface="思源黑体 Medium" panose="020B0600000000000000" pitchFamily="34" charset="-122"/>
                <a:ea typeface="思源黑体 Medium" panose="020B0600000000000000" pitchFamily="34" charset="-122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8982280" y="635696"/>
              <a:ext cx="1433406" cy="1433406"/>
            </a:xfrm>
            <a:prstGeom prst="ellipse">
              <a:avLst/>
            </a:prstGeom>
            <a:noFill/>
            <a:ln w="28575">
              <a:solidFill>
                <a:srgbClr val="FFF3D9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2684918" y="1129403"/>
            <a:ext cx="71320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800" dirty="0">
                <a:solidFill>
                  <a:schemeClr val="bg1"/>
                </a:solidFill>
                <a:effectLst/>
                <a:latin typeface="思源黑体 Bold" panose="020B0800000000000000" pitchFamily="34" charset="-122"/>
                <a:ea typeface="思源黑体 Bold" panose="020B0800000000000000" pitchFamily="34" charset="-122"/>
              </a:rPr>
              <a:t>按</a:t>
            </a:r>
            <a:r>
              <a:rPr lang="zh-CN" altLang="en-US" sz="4800" dirty="0">
                <a:solidFill>
                  <a:srgbClr val="FBC23F"/>
                </a:solidFill>
                <a:effectLst/>
                <a:latin typeface="思源黑体 Bold" panose="020B0800000000000000" pitchFamily="34" charset="-122"/>
                <a:ea typeface="思源黑体 Bold" panose="020B0800000000000000" pitchFamily="34" charset="-122"/>
              </a:rPr>
              <a:t>是否具备法律效力</a:t>
            </a:r>
            <a:r>
              <a:rPr lang="zh-CN" altLang="en-US" sz="4800" dirty="0">
                <a:solidFill>
                  <a:schemeClr val="bg1"/>
                </a:solidFill>
                <a:effectLst/>
                <a:latin typeface="思源黑体 Bold" panose="020B0800000000000000" pitchFamily="34" charset="-122"/>
                <a:ea typeface="思源黑体 Bold" panose="020B0800000000000000" pitchFamily="34" charset="-122"/>
              </a:rPr>
              <a:t>分为</a:t>
            </a:r>
            <a:endParaRPr lang="zh-CN" altLang="en-US" sz="4800" dirty="0">
              <a:solidFill>
                <a:schemeClr val="bg1"/>
              </a:solidFill>
              <a:effectLst/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591998" y="1611059"/>
            <a:ext cx="3392997" cy="3956927"/>
          </a:xfrm>
          <a:prstGeom prst="rect">
            <a:avLst/>
          </a:prstGeom>
          <a:noFill/>
          <a:ln>
            <a:solidFill>
              <a:srgbClr val="113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4320562" y="1611060"/>
            <a:ext cx="3524487" cy="3956924"/>
          </a:xfrm>
          <a:prstGeom prst="rect">
            <a:avLst/>
          </a:prstGeom>
          <a:noFill/>
          <a:ln>
            <a:solidFill>
              <a:srgbClr val="113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8125462" y="1612410"/>
            <a:ext cx="3484746" cy="3956924"/>
          </a:xfrm>
          <a:prstGeom prst="rect">
            <a:avLst/>
          </a:prstGeom>
          <a:noFill/>
          <a:ln>
            <a:solidFill>
              <a:srgbClr val="113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841126" y="1427282"/>
            <a:ext cx="2944109" cy="646175"/>
          </a:xfrm>
          <a:prstGeom prst="rect">
            <a:avLst/>
          </a:prstGeom>
          <a:solidFill>
            <a:srgbClr val="FBC2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4637590" y="1427282"/>
            <a:ext cx="2944109" cy="646175"/>
          </a:xfrm>
          <a:prstGeom prst="rect">
            <a:avLst/>
          </a:prstGeom>
          <a:solidFill>
            <a:srgbClr val="FBC2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8403582" y="1427282"/>
            <a:ext cx="2944109" cy="646175"/>
          </a:xfrm>
          <a:prstGeom prst="rect">
            <a:avLst/>
          </a:prstGeom>
          <a:solidFill>
            <a:srgbClr val="FBC2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475250" y="1496729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280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纸质合同</a:t>
            </a:r>
            <a:endParaRPr lang="zh-CN" altLang="en-US" sz="2800" dirty="0"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4778706" y="1496729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280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标准版电子合同</a:t>
            </a:r>
            <a:endParaRPr lang="zh-CN" altLang="en-US" sz="2800" dirty="0"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8520366" y="1496729"/>
            <a:ext cx="2765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dirty="0">
                <a:latin typeface="思源黑体 Bold" panose="020B0800000000000000" pitchFamily="34" charset="-122"/>
                <a:ea typeface="思源黑体 Bold" panose="020B0800000000000000" pitchFamily="34" charset="-122"/>
              </a:rPr>
              <a:t>专业版电子合同</a:t>
            </a:r>
            <a:endParaRPr lang="zh-CN" altLang="en-US" sz="2800" dirty="0"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708322" y="2466609"/>
            <a:ext cx="3086138" cy="2815451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342900" indent="-342900">
              <a:lnSpc>
                <a:spcPct val="150000"/>
              </a:lnSpc>
              <a:buClr>
                <a:srgbClr val="11385B"/>
              </a:buClr>
              <a:buSzPct val="86000"/>
              <a:buFont typeface="Wingdings" panose="05000000000000000000" pitchFamily="2" charset="2"/>
              <a:buChar char="p"/>
            </a:pPr>
            <a:r>
              <a:rPr lang="zh-CN" altLang="en-US" sz="2000" dirty="0">
                <a:solidFill>
                  <a:schemeClr val="bg1"/>
                </a:solidFill>
                <a:effectLst/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纸张成本、打印成本、</a:t>
            </a:r>
            <a:endParaRPr lang="en-US" altLang="zh-CN" sz="2000" dirty="0">
              <a:solidFill>
                <a:schemeClr val="bg1"/>
              </a:solidFill>
              <a:effectLst/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  <a:p>
            <a:pPr>
              <a:lnSpc>
                <a:spcPct val="150000"/>
              </a:lnSpc>
              <a:buClr>
                <a:srgbClr val="11385B"/>
              </a:buClr>
              <a:buSzPct val="86000"/>
            </a:pPr>
            <a:r>
              <a:rPr lang="en-US" altLang="zh-CN" sz="2000" dirty="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      </a:t>
            </a:r>
            <a:r>
              <a:rPr lang="zh-CN" altLang="en-US" sz="2000" dirty="0">
                <a:solidFill>
                  <a:schemeClr val="bg1"/>
                </a:solidFill>
                <a:effectLst/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快递成本</a:t>
            </a:r>
            <a:endParaRPr lang="zh-CN" altLang="en-US" sz="2000" dirty="0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  <a:p>
            <a:pPr marL="342900" indent="-342900">
              <a:lnSpc>
                <a:spcPct val="150000"/>
              </a:lnSpc>
              <a:buClr>
                <a:srgbClr val="11385B"/>
              </a:buClr>
              <a:buSzPct val="86000"/>
              <a:buFont typeface="Wingdings" panose="05000000000000000000" pitchFamily="2" charset="2"/>
              <a:buChar char="p"/>
            </a:pPr>
            <a:r>
              <a:rPr lang="zh-CN" altLang="en-US" sz="2000" dirty="0">
                <a:solidFill>
                  <a:schemeClr val="bg1"/>
                </a:solidFill>
                <a:effectLst/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存储成本高，易丢失</a:t>
            </a:r>
            <a:endParaRPr lang="zh-CN" altLang="en-US" sz="2000" dirty="0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  <a:p>
            <a:pPr marL="342900" indent="-342900">
              <a:lnSpc>
                <a:spcPct val="150000"/>
              </a:lnSpc>
              <a:buClr>
                <a:srgbClr val="11385B"/>
              </a:buClr>
              <a:buSzPct val="86000"/>
              <a:buFont typeface="Wingdings" panose="05000000000000000000" pitchFamily="2" charset="2"/>
              <a:buChar char="p"/>
            </a:pPr>
            <a:r>
              <a:rPr lang="zh-CN" altLang="en-US" sz="2000" dirty="0">
                <a:solidFill>
                  <a:schemeClr val="bg1"/>
                </a:solidFill>
                <a:effectLst/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时间成本、人力成本</a:t>
            </a:r>
            <a:endParaRPr lang="zh-CN" altLang="en-US" sz="2000" dirty="0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  <a:p>
            <a:pPr marL="342900" indent="-342900">
              <a:lnSpc>
                <a:spcPct val="150000"/>
              </a:lnSpc>
              <a:buClr>
                <a:srgbClr val="11385B"/>
              </a:buClr>
              <a:buSzPct val="86000"/>
              <a:buFont typeface="Wingdings" panose="05000000000000000000" pitchFamily="2" charset="2"/>
              <a:buChar char="p"/>
            </a:pPr>
            <a:r>
              <a:rPr lang="zh-CN" altLang="en-US" sz="2000" dirty="0">
                <a:solidFill>
                  <a:schemeClr val="bg1"/>
                </a:solidFill>
                <a:effectLst/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审批与打印的内容不符</a:t>
            </a:r>
            <a:endParaRPr lang="zh-CN" altLang="en-US" sz="2000" dirty="0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  <a:p>
            <a:pPr marL="342900" indent="-342900">
              <a:lnSpc>
                <a:spcPct val="150000"/>
              </a:lnSpc>
              <a:buClr>
                <a:srgbClr val="11385B"/>
              </a:buClr>
              <a:buSzPct val="86000"/>
              <a:buFont typeface="Wingdings" panose="05000000000000000000" pitchFamily="2" charset="2"/>
              <a:buChar char="p"/>
            </a:pPr>
            <a:r>
              <a:rPr lang="zh-CN" altLang="en-US" sz="2000" dirty="0">
                <a:solidFill>
                  <a:schemeClr val="bg1"/>
                </a:solidFill>
                <a:effectLst/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易造假，假签名假公章</a:t>
            </a:r>
            <a:endParaRPr lang="zh-CN" altLang="en-US" sz="2000" dirty="0">
              <a:solidFill>
                <a:schemeClr val="bg1"/>
              </a:solidFill>
              <a:effectLst/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4356109" y="2466609"/>
            <a:ext cx="3626888" cy="2813463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285750" indent="-285750">
              <a:lnSpc>
                <a:spcPct val="150000"/>
              </a:lnSpc>
              <a:buClr>
                <a:srgbClr val="11385B"/>
              </a:buClr>
              <a:buSzPct val="86000"/>
              <a:buFont typeface="Wingdings" panose="05000000000000000000" pitchFamily="2" charset="2"/>
              <a:buChar char="p"/>
            </a:pPr>
            <a:r>
              <a:rPr lang="zh-CN" altLang="en-US" sz="2000" dirty="0">
                <a:solidFill>
                  <a:schemeClr val="bg1"/>
                </a:solidFill>
                <a:effectLst/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无需纸张、打印、快递</a:t>
            </a:r>
            <a:endParaRPr lang="zh-CN" altLang="en-US" sz="2400" dirty="0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rgbClr val="11385B"/>
              </a:buClr>
              <a:buSzPct val="86000"/>
              <a:buFont typeface="Wingdings" panose="05000000000000000000" pitchFamily="2" charset="2"/>
              <a:buChar char="p"/>
            </a:pPr>
            <a:r>
              <a:rPr lang="zh-CN" altLang="en-US" sz="2000" dirty="0">
                <a:solidFill>
                  <a:schemeClr val="bg1"/>
                </a:solidFill>
                <a:effectLst/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云端存储，永久保存</a:t>
            </a:r>
            <a:endParaRPr lang="zh-CN" altLang="en-US" sz="2400" dirty="0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rgbClr val="11385B"/>
              </a:buClr>
              <a:buSzPct val="86000"/>
              <a:buFont typeface="Wingdings" panose="05000000000000000000" pitchFamily="2" charset="2"/>
              <a:buChar char="p"/>
            </a:pPr>
            <a:r>
              <a:rPr lang="zh-CN" altLang="en-US" sz="2000" u="sng" dirty="0">
                <a:solidFill>
                  <a:schemeClr val="bg1"/>
                </a:solidFill>
                <a:effectLst/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支持电脑端、</a:t>
            </a:r>
            <a:r>
              <a:rPr lang="zh-CN" altLang="en-US" sz="2000" dirty="0">
                <a:solidFill>
                  <a:schemeClr val="bg1"/>
                </a:solidFill>
                <a:effectLst/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手机端签署</a:t>
            </a:r>
            <a:endParaRPr lang="zh-CN" altLang="en-US" sz="2400" dirty="0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rgbClr val="11385B"/>
              </a:buClr>
              <a:buSzPct val="86000"/>
              <a:buFont typeface="Wingdings" panose="05000000000000000000" pitchFamily="2" charset="2"/>
              <a:buChar char="p"/>
            </a:pPr>
            <a:r>
              <a:rPr lang="zh-CN" altLang="en-US" sz="2000" dirty="0">
                <a:solidFill>
                  <a:schemeClr val="bg1"/>
                </a:solidFill>
                <a:effectLst/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固化文件内容，不可篡改</a:t>
            </a:r>
            <a:endParaRPr lang="zh-CN" altLang="en-US" sz="2400" dirty="0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rgbClr val="11385B"/>
              </a:buClr>
              <a:buSzPct val="86000"/>
              <a:buFont typeface="Wingdings" panose="05000000000000000000" pitchFamily="2" charset="2"/>
              <a:buChar char="p"/>
            </a:pPr>
            <a:r>
              <a:rPr lang="zh-CN" altLang="en-US" sz="2000" dirty="0">
                <a:solidFill>
                  <a:schemeClr val="bg1"/>
                </a:solidFill>
                <a:effectLst/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合同生成并保存在第三方平台（</a:t>
            </a:r>
            <a:r>
              <a:rPr lang="zh-CN" altLang="en-US" sz="2000" dirty="0">
                <a:solidFill>
                  <a:srgbClr val="FBC23F"/>
                </a:solidFill>
                <a:effectLst/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不具备法律效力</a:t>
            </a:r>
            <a:r>
              <a:rPr lang="zh-CN" altLang="en-US" sz="2000" dirty="0">
                <a:solidFill>
                  <a:schemeClr val="bg1"/>
                </a:solidFill>
                <a:effectLst/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）</a:t>
            </a:r>
            <a:endParaRPr lang="zh-CN" altLang="en-US" sz="2000" dirty="0">
              <a:solidFill>
                <a:schemeClr val="bg1"/>
              </a:solidFill>
              <a:effectLst/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8203635" y="2466609"/>
            <a:ext cx="3626888" cy="3275127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285750" indent="-285750">
              <a:lnSpc>
                <a:spcPct val="150000"/>
              </a:lnSpc>
              <a:buClr>
                <a:srgbClr val="11385B"/>
              </a:buClr>
              <a:buSzPct val="86000"/>
              <a:buFont typeface="Wingdings" panose="05000000000000000000" pitchFamily="2" charset="2"/>
              <a:buChar char="p"/>
            </a:pPr>
            <a:r>
              <a:rPr lang="zh-CN" altLang="en-US" sz="2000" dirty="0">
                <a:solidFill>
                  <a:schemeClr val="bg1"/>
                </a:solidFill>
                <a:effectLst/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无需纸张、打印、快递</a:t>
            </a:r>
            <a:endParaRPr lang="zh-CN" altLang="en-US" sz="2000" dirty="0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rgbClr val="11385B"/>
              </a:buClr>
              <a:buSzPct val="86000"/>
              <a:buFont typeface="Wingdings" panose="05000000000000000000" pitchFamily="2" charset="2"/>
              <a:buChar char="p"/>
            </a:pPr>
            <a:r>
              <a:rPr lang="zh-CN" altLang="en-US" sz="2000" dirty="0">
                <a:solidFill>
                  <a:schemeClr val="bg1"/>
                </a:solidFill>
                <a:effectLst/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云端存储，永久保存</a:t>
            </a:r>
            <a:endParaRPr lang="zh-CN" altLang="en-US" sz="2000" dirty="0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rgbClr val="11385B"/>
              </a:buClr>
              <a:buSzPct val="86000"/>
              <a:buFont typeface="Wingdings" panose="05000000000000000000" pitchFamily="2" charset="2"/>
              <a:buChar char="p"/>
            </a:pPr>
            <a:r>
              <a:rPr lang="zh-CN" altLang="en-US" sz="2000" dirty="0">
                <a:solidFill>
                  <a:schemeClr val="bg1"/>
                </a:solidFill>
                <a:effectLst/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支持手机端签署</a:t>
            </a:r>
            <a:endParaRPr lang="zh-CN" altLang="en-US" sz="2000" dirty="0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rgbClr val="11385B"/>
              </a:buClr>
              <a:buSzPct val="86000"/>
              <a:buFont typeface="Wingdings" panose="05000000000000000000" pitchFamily="2" charset="2"/>
              <a:buChar char="p"/>
            </a:pPr>
            <a:r>
              <a:rPr lang="zh-CN" altLang="en-US" sz="2000" dirty="0">
                <a:solidFill>
                  <a:schemeClr val="bg1"/>
                </a:solidFill>
                <a:effectLst/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固化文件内容，不可篡改</a:t>
            </a:r>
            <a:endParaRPr lang="en-US" altLang="zh-CN" sz="2000" dirty="0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rgbClr val="11385B"/>
              </a:buClr>
              <a:buSzPct val="86000"/>
              <a:buFont typeface="Wingdings" panose="05000000000000000000" pitchFamily="2" charset="2"/>
              <a:buChar char="p"/>
            </a:pPr>
            <a:r>
              <a:rPr lang="zh-CN" altLang="en-US" sz="2000" dirty="0">
                <a:solidFill>
                  <a:schemeClr val="bg1"/>
                </a:solidFill>
                <a:effectLst/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合同保存受法律保护</a:t>
            </a:r>
            <a:endParaRPr lang="en-US" altLang="zh-CN" sz="2000" dirty="0">
              <a:solidFill>
                <a:schemeClr val="bg1"/>
              </a:solidFill>
              <a:effectLst/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rgbClr val="11385B"/>
              </a:buClr>
              <a:buSzPct val="86000"/>
              <a:buFont typeface="Wingdings" panose="05000000000000000000" pitchFamily="2" charset="2"/>
              <a:buChar char="p"/>
            </a:pPr>
            <a:r>
              <a:rPr lang="zh-CN" altLang="en-US" sz="2000" dirty="0">
                <a:solidFill>
                  <a:srgbClr val="FBC23F"/>
                </a:solidFill>
                <a:effectLst/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具备法律效力</a:t>
            </a:r>
            <a:br>
              <a:rPr lang="en-US" altLang="zh-CN" sz="2000" dirty="0">
                <a:solidFill>
                  <a:srgbClr val="11385B"/>
                </a:solidFill>
                <a:effectLst/>
                <a:latin typeface="思源黑体 Normal" panose="020B0400000000000000" pitchFamily="34" charset="-122"/>
                <a:ea typeface="思源黑体 Normal" panose="020B0400000000000000" pitchFamily="34" charset="-122"/>
              </a:rPr>
            </a:br>
            <a:endParaRPr lang="en-US" altLang="zh-CN" sz="2000" dirty="0">
              <a:solidFill>
                <a:srgbClr val="11385B"/>
              </a:solidFill>
              <a:effectLst/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PLACING_PICTURE_USER_VIEWPORT" val="{&quot;height&quot;:8400,&quot;width&quot;:6624}"/>
</p:tagLst>
</file>

<file path=ppt/tags/tag63.xml><?xml version="1.0" encoding="utf-8"?>
<p:tagLst xmlns:p="http://schemas.openxmlformats.org/presentationml/2006/main">
  <p:tag name="KSO_WM_UNIT_PLACING_PICTURE_USER_VIEWPORT" val="{&quot;height&quot;:7501.0472440944877,&quot;width&quot;:3690.514960629921}"/>
</p:tagLst>
</file>

<file path=ppt/tags/tag64.xml><?xml version="1.0" encoding="utf-8"?>
<p:tagLst xmlns:p="http://schemas.openxmlformats.org/presentationml/2006/main">
  <p:tag name="KSO_WM_UNIT_PLACING_PICTURE_USER_VIEWPORT" val="{&quot;height&quot;:7501.0472440944877,&quot;width&quot;:3690.514960629921}"/>
</p:tagLst>
</file>

<file path=ppt/tags/tag65.xml><?xml version="1.0" encoding="utf-8"?>
<p:tagLst xmlns:p="http://schemas.openxmlformats.org/presentationml/2006/main">
  <p:tag name="KSO_WM_UNIT_PLACING_PICTURE_USER_VIEWPORT" val="{&quot;height&quot;:5850,&quot;width&quot;:8830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清风素材 https://12sc.taobao.com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2585</Words>
  <Application>WPS 演示</Application>
  <PresentationFormat>宽屏</PresentationFormat>
  <Paragraphs>228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48" baseType="lpstr">
      <vt:lpstr>Arial</vt:lpstr>
      <vt:lpstr>宋体</vt:lpstr>
      <vt:lpstr>Wingdings</vt:lpstr>
      <vt:lpstr>Calibri</vt:lpstr>
      <vt:lpstr>Calibri Light</vt:lpstr>
      <vt:lpstr>微软雅黑</vt:lpstr>
      <vt:lpstr>Wingdings</vt:lpstr>
      <vt:lpstr>Arial Unicode MS</vt:lpstr>
      <vt:lpstr>华文彩云</vt:lpstr>
      <vt:lpstr>华文行楷</vt:lpstr>
      <vt:lpstr>方正姚体</vt:lpstr>
      <vt:lpstr>华文隶书</vt:lpstr>
      <vt:lpstr>华文细黑</vt:lpstr>
      <vt:lpstr>楷体</vt:lpstr>
      <vt:lpstr>思源黑体 Medium</vt:lpstr>
      <vt:lpstr>黑体</vt:lpstr>
      <vt:lpstr>思源黑体 Normal</vt:lpstr>
      <vt:lpstr>思源黑体 Bold</vt:lpstr>
      <vt:lpstr>仿宋</vt:lpstr>
      <vt:lpstr>等线</vt:lpstr>
      <vt:lpstr>清风素材 https://12sc.taobao.com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清风素材;12sc.taobao.com</dc:creator>
  <cp:keywords>12sc.taobao.com</cp:keywords>
  <dc:description>12sc.taobao.com</dc:description>
  <dc:subject>12sc.taobao.com</dc:subject>
  <cp:category>12sc.taobao.com</cp:category>
  <cp:lastModifiedBy>校管家 袁爽</cp:lastModifiedBy>
  <cp:revision>43</cp:revision>
  <dcterms:created xsi:type="dcterms:W3CDTF">2018-03-12T05:59:00Z</dcterms:created>
  <dcterms:modified xsi:type="dcterms:W3CDTF">2021-11-03T17:33:35Z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C1C8B31922614397BFFCCFEEEFDA7909</vt:lpwstr>
  </property>
</Properties>
</file>